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7" r:id="rId2"/>
    <p:sldId id="260" r:id="rId3"/>
    <p:sldId id="258" r:id="rId4"/>
    <p:sldId id="256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375ED-933A-456F-86C3-01F37AD6D412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CF4A-183D-4A37-8EDE-CE3885C54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CF4A-183D-4A37-8EDE-CE3885C54A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3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CF4A-183D-4A37-8EDE-CE3885C54A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1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3A6FC3-2700-4184-B784-78591BF22051}" type="datetimeFigureOut">
              <a:rPr lang="en-GB" smtClean="0"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06BE445-58CD-4A79-B7DD-0F06B9946F4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voyrebenok.ru/raskraska-multfilm-23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3816424" cy="129614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уроку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3063"/>
            <a:ext cx="5688632" cy="3251921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/>
            <a:r>
              <a:rPr lang="uk-UA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r>
              <a:rPr lang="uk-UA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зування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рівнянь на основі основної властивості пропорції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2" y="3284984"/>
            <a:ext cx="3904458" cy="31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82" y="328315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Стародавні</a:t>
            </a:r>
            <a:r>
              <a:rPr lang="ru-RU" sz="2400" b="1" dirty="0" smtClean="0"/>
              <a:t>  греки </a:t>
            </a:r>
            <a:r>
              <a:rPr lang="ru-RU" sz="2400" b="1" dirty="0" err="1" smtClean="0"/>
              <a:t>використовували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закони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пропорції</a:t>
            </a:r>
            <a:r>
              <a:rPr lang="ru-RU" sz="2400" b="1" dirty="0" smtClean="0"/>
              <a:t>  для </a:t>
            </a:r>
            <a:r>
              <a:rPr lang="ru-RU" sz="2400" b="1" dirty="0" err="1" smtClean="0"/>
              <a:t>будівництва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споруд</a:t>
            </a:r>
            <a:r>
              <a:rPr lang="ru-RU" sz="2400" b="1" dirty="0" smtClean="0"/>
              <a:t>. Для </a:t>
            </a:r>
            <a:r>
              <a:rPr lang="ru-RU" sz="2400" b="1" dirty="0" err="1" smtClean="0"/>
              <a:t>будівництва</a:t>
            </a:r>
            <a:r>
              <a:rPr lang="ru-RU" sz="2400" b="1" dirty="0" smtClean="0"/>
              <a:t>    фасаду Парфенона, храма в </a:t>
            </a:r>
            <a:r>
              <a:rPr lang="ru-RU" sz="2400" b="1" dirty="0" err="1" smtClean="0"/>
              <a:t>Афінах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використана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      « божественна </a:t>
            </a:r>
            <a:r>
              <a:rPr lang="ru-RU" sz="2400" b="1" dirty="0" err="1" smtClean="0"/>
              <a:t>пропорція</a:t>
            </a:r>
            <a:r>
              <a:rPr lang="ru-RU" sz="2400" b="1" dirty="0" smtClean="0"/>
              <a:t>».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3592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64896" cy="26642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	Як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називаються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члени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пропорції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GB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</a:t>
            </a: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	Як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називаються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пропорції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члени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 </a:t>
            </a:r>
            <a:r>
              <a:rPr lang="en-GB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</a:t>
            </a: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	Як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називається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пропорція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значення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лівої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правої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те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число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	Як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називається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другий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член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відношення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	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математичним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терміном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замінити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слово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відношення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580457"/>
              </p:ext>
            </p:extLst>
          </p:nvPr>
        </p:nvGraphicFramePr>
        <p:xfrm>
          <a:off x="683569" y="2780928"/>
          <a:ext cx="7920880" cy="3631646"/>
        </p:xfrm>
        <a:graphic>
          <a:graphicData uri="http://schemas.openxmlformats.org/drawingml/2006/table">
            <a:tbl>
              <a:tblPr firstRow="1" firstCol="1" bandRow="1"/>
              <a:tblGrid>
                <a:gridCol w="608513"/>
                <a:gridCol w="609364"/>
                <a:gridCol w="681604"/>
                <a:gridCol w="537123"/>
                <a:gridCol w="609364"/>
                <a:gridCol w="609364"/>
                <a:gridCol w="609364"/>
                <a:gridCol w="609364"/>
                <a:gridCol w="609364"/>
                <a:gridCol w="609364"/>
                <a:gridCol w="609364"/>
                <a:gridCol w="609364"/>
                <a:gridCol w="609364"/>
              </a:tblGrid>
              <a:tr h="71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3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3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35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Перевір відповідь</a:t>
            </a:r>
            <a:endParaRPr lang="en-GB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906088"/>
              </p:ext>
            </p:extLst>
          </p:nvPr>
        </p:nvGraphicFramePr>
        <p:xfrm>
          <a:off x="611560" y="1556792"/>
          <a:ext cx="7992892" cy="4836635"/>
        </p:xfrm>
        <a:graphic>
          <a:graphicData uri="http://schemas.openxmlformats.org/drawingml/2006/table">
            <a:tbl>
              <a:tblPr firstRow="1" firstCol="1" bandRow="1"/>
              <a:tblGrid>
                <a:gridCol w="614045"/>
                <a:gridCol w="614904"/>
                <a:gridCol w="687801"/>
                <a:gridCol w="542006"/>
                <a:gridCol w="614904"/>
                <a:gridCol w="614904"/>
                <a:gridCol w="614904"/>
                <a:gridCol w="614904"/>
                <a:gridCol w="614904"/>
                <a:gridCol w="614904"/>
                <a:gridCol w="614904"/>
                <a:gridCol w="614904"/>
                <a:gridCol w="614904"/>
              </a:tblGrid>
              <a:tr h="93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75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936104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В гостях у Клоуна</a:t>
            </a:r>
            <a:endParaRPr lang="en-GB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676456" cy="50405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7328"/>
            <a:ext cx="3600400" cy="45999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2284" y="1637328"/>
            <a:ext cx="3960440" cy="4599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Клоун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оголосив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склав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членів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рівності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3 *4 = 6* 2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пропорції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3 : 6 = 2 : 4,  4 : 6 = 2 : 3,   3 : 6 = 4 : 2,  6 : 3 = 2 : 4, 3 : 2 = 4 : 6,  6 : 4 = 3 : 2, 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6 : 3 = 4 : 2, 6 : 4 = 2 : 3. 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Публіка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сміялася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всі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бачили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половина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пропорцій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були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неправильними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Вкажіть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пропорції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були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складені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правильно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3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2" y="620688"/>
            <a:ext cx="8892480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01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52128"/>
          </a:xfrm>
          <a:gradFill flip="none" rotWithShape="1">
            <a:gsLst>
              <a:gs pos="64999">
                <a:schemeClr val="bg2">
                  <a:lumMod val="60000"/>
                  <a:lumOff val="40000"/>
                </a:schemeClr>
              </a:gs>
              <a:gs pos="100000">
                <a:srgbClr val="D1C39F"/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2E3E00"/>
                </a:solidFill>
              </a:rPr>
              <a:t>Знайди невідомий член пропорції</a:t>
            </a:r>
            <a:endParaRPr lang="en-GB" b="1" dirty="0">
              <a:solidFill>
                <a:srgbClr val="2E3E00"/>
              </a:solidFill>
            </a:endParaRPr>
          </a:p>
        </p:txBody>
      </p:sp>
      <p:pic>
        <p:nvPicPr>
          <p:cNvPr id="4" name="Объект 3" descr="Untitled-1%20copy"/>
          <p:cNvPicPr>
            <a:picLocks noGrp="1"/>
          </p:cNvPicPr>
          <p:nvPr>
            <p:ph idx="1"/>
          </p:nvPr>
        </p:nvPicPr>
        <p:blipFill>
          <a:blip r:embed="rId2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228088" cy="25202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283968" y="2273342"/>
                <a:ext cx="1584176" cy="913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num>
                      <m:den>
                        <m:r>
                          <a:rPr lang="uk-UA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  <m:r>
                      <a:rPr lang="uk-UA" sz="4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sz="4000" b="1" i="1"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num>
                      <m:den>
                        <m:r>
                          <a:rPr lang="uk-UA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</m:den>
                    </m:f>
                  </m:oMath>
                </a14:m>
                <a:r>
                  <a:rPr lang="uk-UA" sz="4000" b="1" dirty="0">
                    <a:effectLst/>
                    <a:latin typeface="Times New Roman"/>
                    <a:ea typeface="Times New Roman"/>
                  </a:rPr>
                  <a:t>, </a:t>
                </a:r>
                <a:endParaRPr lang="en-GB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3342"/>
                <a:ext cx="1584176" cy="913263"/>
              </a:xfrm>
              <a:prstGeom prst="rect">
                <a:avLst/>
              </a:prstGeom>
              <a:blipFill rotWithShape="1">
                <a:blip r:embed="rId3"/>
                <a:stretch>
                  <a:fillRect t="-4667" r="-12308" b="-1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55672" y="3198136"/>
                <a:ext cx="2064604" cy="913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lang="uk-UA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   </m:t>
                        </m:r>
                        <m:r>
                          <a:rPr lang="uk-UA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den>
                    </m:f>
                    <m:r>
                      <a:rPr lang="uk-UA" sz="4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sz="4000" b="1" i="1"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num>
                      <m:den>
                        <m:r>
                          <a:rPr lang="uk-UA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</m:den>
                    </m:f>
                  </m:oMath>
                </a14:m>
                <a:r>
                  <a:rPr lang="uk-UA" sz="4000" b="1" i="1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GB" sz="4000" b="1" i="1" dirty="0">
                    <a:effectLst/>
                    <a:latin typeface="Times New Roman"/>
                    <a:ea typeface="Times New Roman"/>
                  </a:rPr>
                  <a:t>; </a:t>
                </a:r>
                <a:endParaRPr lang="en-GB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672" y="3198136"/>
                <a:ext cx="2064604" cy="913263"/>
              </a:xfrm>
              <a:prstGeom prst="rect">
                <a:avLst/>
              </a:prstGeom>
              <a:blipFill rotWithShape="1">
                <a:blip r:embed="rId4"/>
                <a:stretch>
                  <a:fillRect t="-4698" r="-9735" b="-13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75656" y="4725144"/>
                <a:ext cx="1827360" cy="1155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1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𝒂</m:t>
                          </m:r>
                        </m:num>
                        <m:den>
                          <m:r>
                            <a:rPr lang="uk-UA" sz="40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  <m:r>
                            <a:rPr lang="uk-UA" sz="40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𝒃</m:t>
                          </m:r>
                        </m:den>
                      </m:f>
                      <m:r>
                        <a:rPr lang="uk-UA" sz="40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GB" sz="40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uk-UA" sz="40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</m:t>
                          </m:r>
                        </m:num>
                        <m:den>
                          <m:r>
                            <a:rPr lang="uk-UA" sz="40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725144"/>
                <a:ext cx="1827360" cy="11553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51918" y="5072001"/>
                <a:ext cx="1497141" cy="913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  <m:r>
                      <a:rPr lang="uk-UA" sz="4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num>
                      <m:den>
                        <m:r>
                          <a:rPr lang="uk-UA" sz="4000" b="1" i="1">
                            <a:solidFill>
                              <a:srgbClr val="0D0D0D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262626"/>
                    </a:solidFill>
                    <a:effectLst/>
                    <a:latin typeface="Times New Roman"/>
                    <a:ea typeface="Times New Roman"/>
                  </a:rPr>
                  <a:t>;</a:t>
                </a:r>
                <a:endParaRPr lang="en-GB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18" y="5072001"/>
                <a:ext cx="1497141" cy="913263"/>
              </a:xfrm>
              <a:prstGeom prst="rect">
                <a:avLst/>
              </a:prstGeom>
              <a:blipFill rotWithShape="1">
                <a:blip r:embed="rId6"/>
                <a:stretch>
                  <a:fillRect t="-4667" r="-13415" b="-1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" descr="antn0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03" y="3412881"/>
            <a:ext cx="2626995" cy="219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9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атематика вокруг нас. А кто из вас не мечтает теперь стать моряком, летчиком, артиллеристом, квалифицированным рабочим в различных областях нашей промышленности, строителем, металлургом, слесарем, токарем и т.д., опытным полеводом, животноводом, садоводом и т. д., путейцем, паровозным машинистом, торговым работником и т. д.? Но все эти профессии требуют хорошего знания математики. И поэтому, есливы хотите участвовать в большой жизни, то наполняйте свою голову математикой, пока есть к тому возможность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252016" cy="48096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287016"/>
          </a:xfrm>
          <a:gradFill>
            <a:gsLst>
              <a:gs pos="64999">
                <a:schemeClr val="accent1">
                  <a:lumMod val="60000"/>
                  <a:lumOff val="40000"/>
                </a:schemeClr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Правила знаходження невідомого члена пропорції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772816"/>
            <a:ext cx="4105062" cy="4104456"/>
          </a:xfrm>
        </p:spPr>
        <p:txBody>
          <a:bodyPr>
            <a:normAutofit fontScale="92500"/>
          </a:bodyPr>
          <a:lstStyle/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знайти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невідомий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крайній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достатньо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поділити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добуток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середніх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членів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поділити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крайній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68580" indent="0"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знайти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невідомий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середній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достатньо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добуток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крайніх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членів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поділити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середній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41369" y="1938333"/>
                <a:ext cx="1668557" cy="1512168"/>
              </a:xfrm>
              <a:prstGeom prst="rect">
                <a:avLst/>
              </a:prstGeom>
              <a:gradFill>
                <a:gsLst>
                  <a:gs pos="64999">
                    <a:schemeClr val="bg2">
                      <a:lumMod val="60000"/>
                      <a:lumOff val="40000"/>
                    </a:schemeClr>
                  </a:gs>
                  <a:gs pos="100000">
                    <a:srgbClr val="D1C39F"/>
                  </a:gs>
                </a:gsLst>
                <a:lin ang="16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b="1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/>
                    <a:ea typeface="Times New Roman"/>
                  </a:rPr>
                  <a:t>x</a:t>
                </a:r>
                <a:r>
                  <a:rPr lang="en-GB" sz="40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/>
                    <a:ea typeface="Times New Roman"/>
                  </a:rPr>
                  <a:t>=</a:t>
                </a:r>
                <a:r>
                  <a:rPr lang="en-GB" sz="4000" b="1" i="1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𝒃</m:t>
                        </m:r>
                        <m:r>
                          <a:rPr lang="en-GB" sz="4000" b="1" i="1">
                            <a:solidFill>
                              <a:srgbClr val="C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𝒄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𝒅</m:t>
                        </m:r>
                      </m:den>
                    </m:f>
                  </m:oMath>
                </a14:m>
                <a:r>
                  <a:rPr lang="uk-UA" sz="4000" dirty="0" smtClean="0">
                    <a:effectLst/>
                    <a:latin typeface="Calibri"/>
                    <a:ea typeface="Calibri"/>
                    <a:cs typeface="Times New Roman"/>
                  </a:rPr>
                  <a:t>                         </a:t>
                </a:r>
                <a:endParaRPr lang="en-GB" sz="4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69" y="1938333"/>
                <a:ext cx="1668557" cy="1512168"/>
              </a:xfrm>
              <a:prstGeom prst="rect">
                <a:avLst/>
              </a:prstGeom>
              <a:blipFill rotWithShape="1">
                <a:blip r:embed="rId3"/>
                <a:stretch>
                  <a:fillRect l="-3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46" y="1898576"/>
            <a:ext cx="17557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72607" y="3849082"/>
                <a:ext cx="1806083" cy="1584176"/>
              </a:xfrm>
              <a:prstGeom prst="rect">
                <a:avLst/>
              </a:prstGeom>
              <a:gradFill>
                <a:gsLst>
                  <a:gs pos="64999">
                    <a:schemeClr val="bg2">
                      <a:lumMod val="60000"/>
                      <a:lumOff val="40000"/>
                    </a:schemeClr>
                  </a:gs>
                  <a:gs pos="100000">
                    <a:srgbClr val="D1C39F"/>
                  </a:gs>
                </a:gsLst>
                <a:lin ang="16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b="1" i="1" dirty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en-GB" sz="4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GB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GB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uk-UA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  <m:r>
                          <a:rPr lang="uk-UA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∗</m:t>
                        </m:r>
                        <m:r>
                          <a:rPr lang="uk-UA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</m:num>
                      <m:den>
                        <m:r>
                          <a:rPr lang="uk-UA" sz="44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endParaRPr lang="en-GB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607" y="3849082"/>
                <a:ext cx="1806083" cy="1584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660231" y="3827720"/>
                <a:ext cx="1806083" cy="1584176"/>
              </a:xfrm>
              <a:prstGeom prst="rect">
                <a:avLst/>
              </a:prstGeom>
              <a:gradFill>
                <a:gsLst>
                  <a:gs pos="64999">
                    <a:schemeClr val="bg2">
                      <a:lumMod val="60000"/>
                      <a:lumOff val="40000"/>
                    </a:schemeClr>
                  </a:gs>
                  <a:gs pos="100000">
                    <a:srgbClr val="D1C39F"/>
                  </a:gs>
                </a:gsLst>
                <a:lin ang="16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b="1" i="1" dirty="0" smtClean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en-GB" sz="4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GB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GB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uk-UA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  <m:r>
                          <a:rPr lang="uk-UA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∗</m:t>
                        </m:r>
                        <m:r>
                          <a:rPr lang="uk-UA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endParaRPr lang="en-GB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1" y="3827720"/>
                <a:ext cx="1806083" cy="1584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4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скраска Попугай Кеша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4333" r="48975" b="5027"/>
          <a:stretch/>
        </p:blipFill>
        <p:spPr bwMode="auto">
          <a:xfrm>
            <a:off x="5364088" y="2060848"/>
            <a:ext cx="2880320" cy="3739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080120"/>
          </a:xfrm>
          <a:gradFill>
            <a:gsLst>
              <a:gs pos="64999">
                <a:schemeClr val="accent1">
                  <a:lumMod val="60000"/>
                  <a:lumOff val="40000"/>
                </a:schemeClr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Унікальний спосіб для </a:t>
            </a:r>
            <a:r>
              <a:rPr lang="uk-UA" b="1" dirty="0" err="1" smtClean="0">
                <a:solidFill>
                  <a:srgbClr val="002060"/>
                </a:solidFill>
              </a:rPr>
              <a:t>запам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err="1" smtClean="0">
                <a:solidFill>
                  <a:srgbClr val="002060"/>
                </a:solidFill>
              </a:rPr>
              <a:t>ятовування</a:t>
            </a:r>
            <a:endParaRPr lang="en-GB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267744" y="4059814"/>
                <a:ext cx="2880320" cy="2116518"/>
              </a:xfrm>
            </p:spPr>
            <p:txBody>
              <a:bodyPr>
                <a:noAutofit/>
              </a:bodyPr>
              <a:lstStyle/>
              <a:p>
                <a:pPr marL="6858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GB" sz="8000" b="1" i="1" dirty="0" smtClean="0">
                    <a:solidFill>
                      <a:srgbClr val="00B050"/>
                    </a:solidFill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en-GB" sz="8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GB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𝒃</m:t>
                        </m:r>
                        <m:r>
                          <a:rPr lang="en-GB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  <m:r>
                          <a:rPr lang="en-GB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𝒄</m:t>
                        </m:r>
                      </m:num>
                      <m:den>
                        <m:r>
                          <a:rPr lang="en-GB" sz="8000" b="1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𝒅</m:t>
                        </m:r>
                      </m:den>
                    </m:f>
                  </m:oMath>
                </a14:m>
                <a:endParaRPr lang="en-GB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7744" y="4059814"/>
                <a:ext cx="2880320" cy="2116518"/>
              </a:xfrm>
              <a:blipFill rotWithShape="1">
                <a:blip r:embed="rId4"/>
                <a:stretch>
                  <a:fillRect l="-15678" b="-14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1331640" y="2060848"/>
            <a:ext cx="2800767" cy="2005677"/>
            <a:chOff x="1331640" y="2060848"/>
            <a:chExt cx="2800767" cy="2005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1331640" y="2060848"/>
                  <a:ext cx="2800767" cy="20056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7200" b="1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7200" b="1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72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den>
                        </m:f>
                        <m:r>
                          <a:rPr lang="en-GB" sz="7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GB" sz="7200" b="1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GB" sz="72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𝒄</m:t>
                            </m:r>
                          </m:num>
                          <m:den>
                            <m:r>
                              <a:rPr lang="en-GB" sz="7200" b="1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𝒅</m:t>
                            </m:r>
                          </m:den>
                        </m:f>
                      </m:oMath>
                    </m:oMathPara>
                  </a14:m>
                  <a:endParaRPr lang="en-GB" sz="7200" b="1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640" y="2060848"/>
                  <a:ext cx="2800767" cy="20056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Прямая со стрелкой 5"/>
            <p:cNvCxnSpPr/>
            <p:nvPr/>
          </p:nvCxnSpPr>
          <p:spPr>
            <a:xfrm flipV="1">
              <a:off x="2123728" y="2679964"/>
              <a:ext cx="1440160" cy="76744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896391" y="2567944"/>
              <a:ext cx="1667497" cy="99148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735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7401"/>
            <a:ext cx="8280920" cy="5400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20688"/>
            <a:ext cx="8208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 домашнє завдання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812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311</TotalTime>
  <Words>296</Words>
  <Application>Microsoft Office PowerPoint</Application>
  <PresentationFormat>Экран (4:3)</PresentationFormat>
  <Paragraphs>164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Тема уроку</vt:lpstr>
      <vt:lpstr>1. Як називаються члени пропорції a i d? 2. Як називаються в пропорції члени b i c? 3. Як називається пропорція, значення лівої і правої частини якої одне й те саме число? 4. Як називається другий член відношення? 5. Яким математичним терміном можна замінити слово відношення?  </vt:lpstr>
      <vt:lpstr>Перевір відповідь</vt:lpstr>
      <vt:lpstr>В гостях у Клоуна</vt:lpstr>
      <vt:lpstr>Презентация PowerPoint</vt:lpstr>
      <vt:lpstr>Знайди невідомий член пропорції</vt:lpstr>
      <vt:lpstr>Правила знаходження невідомого члена пропорції</vt:lpstr>
      <vt:lpstr>Унікальний спосіб для запам’ятовування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Клоуна</dc:title>
  <dc:creator>home</dc:creator>
  <cp:lastModifiedBy>home</cp:lastModifiedBy>
  <cp:revision>20</cp:revision>
  <dcterms:created xsi:type="dcterms:W3CDTF">2012-11-04T09:32:37Z</dcterms:created>
  <dcterms:modified xsi:type="dcterms:W3CDTF">2013-01-24T14:23:13Z</dcterms:modified>
</cp:coreProperties>
</file>