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0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5334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Задача № 8 стор. 16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371600"/>
            <a:ext cx="838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Є  повна посудина місткістю 8 л і дві порожні посудини місткістю 3л і 5л. Складіть алгоритм одержання в одній посудині 2 л для виконавця, система команд якого описана в пункті підручника. Подати в словесній формі та у вигляді блок-схеми 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371600" y="4876800"/>
            <a:ext cx="4648200" cy="1676400"/>
            <a:chOff x="1371600" y="4876800"/>
            <a:chExt cx="4648200" cy="16764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371600" y="4876800"/>
              <a:ext cx="1295400" cy="1676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4400" dirty="0" smtClean="0"/>
                <a:t>8л</a:t>
              </a:r>
              <a:endParaRPr lang="en-US" sz="4400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00400" y="5105400"/>
              <a:ext cx="1219200" cy="13716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4400" dirty="0" smtClean="0">
                  <a:solidFill>
                    <a:schemeClr val="tx1">
                      <a:lumMod val="50000"/>
                    </a:schemeClr>
                  </a:solidFill>
                </a:rPr>
                <a:t>5л</a:t>
              </a:r>
              <a:endParaRPr lang="en-US" sz="44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876800" y="5410200"/>
              <a:ext cx="1143000" cy="9906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4800" dirty="0" smtClean="0">
                  <a:solidFill>
                    <a:schemeClr val="tx1">
                      <a:lumMod val="50000"/>
                    </a:schemeClr>
                  </a:solidFill>
                </a:rPr>
                <a:t>3л</a:t>
              </a:r>
              <a:endParaRPr lang="en-US" sz="48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" y="1219200"/>
            <a:ext cx="802647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Система команд виконавця</a:t>
            </a:r>
          </a:p>
          <a:p>
            <a:pPr marL="342900" indent="-342900" algn="just">
              <a:buAutoNum type="arabicPeriod"/>
            </a:pPr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Перелити рідину із однієї посудини в іншу</a:t>
            </a:r>
          </a:p>
          <a:p>
            <a:pPr marL="342900" indent="-342900" algn="just">
              <a:buAutoNum type="arabicPeriod" startAt="2"/>
            </a:pPr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Наповнити одну з посудин рідиною з іншої посудини</a:t>
            </a:r>
          </a:p>
          <a:p>
            <a:pPr marL="342900" indent="-342900" algn="just">
              <a:buAutoNum type="arabicPeriod" startAt="2"/>
            </a:pPr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Вивести повідомлення 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4572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Словесне описання алгоритму</a:t>
            </a:r>
          </a:p>
          <a:p>
            <a:endParaRPr lang="uk-UA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514350" indent="-514350">
              <a:buAutoNum type="arabicPeriod"/>
            </a:pP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Перелити рідину із 8-літрової посудини  в 5-літрову</a:t>
            </a:r>
          </a:p>
          <a:p>
            <a:pPr marL="514350" indent="-514350">
              <a:buAutoNum type="arabicPeriod"/>
            </a:pP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Перелити із 5-літрової посудини рідину в 3-літрову</a:t>
            </a:r>
          </a:p>
          <a:p>
            <a:pPr marL="514350" indent="-514350">
              <a:buAutoNum type="arabicPeriod"/>
            </a:pP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Вивести повідомлення “2л рідини одержано в 5-літровій </a:t>
            </a:r>
            <a:r>
              <a:rPr lang="uk-UA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посудині”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400" y="152400"/>
            <a:ext cx="670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Графічне подання алгоритму</a:t>
            </a:r>
            <a:endParaRPr lang="uk-UA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9144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Вхідні дані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819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1.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4958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2. 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57150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3</a:t>
            </a:r>
            <a:r>
              <a:rPr lang="uk-UA" sz="3200" dirty="0" smtClean="0"/>
              <a:t>. </a:t>
            </a:r>
            <a:endParaRPr lang="en-US" sz="32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914400" y="2133600"/>
            <a:ext cx="4419600" cy="1676400"/>
            <a:chOff x="1066800" y="2362200"/>
            <a:chExt cx="4419600" cy="182880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66800" y="2971800"/>
              <a:ext cx="12954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4400" dirty="0" smtClean="0"/>
                <a:t>8л</a:t>
              </a:r>
              <a:endParaRPr lang="en-US" sz="4400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743200" y="3200400"/>
              <a:ext cx="1219200" cy="9144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4400" dirty="0" smtClean="0">
                  <a:solidFill>
                    <a:schemeClr val="tx1">
                      <a:lumMod val="50000"/>
                    </a:schemeClr>
                  </a:solidFill>
                </a:rPr>
                <a:t>5л</a:t>
              </a:r>
              <a:endParaRPr lang="en-US" sz="44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343400" y="3352800"/>
              <a:ext cx="1143000" cy="7620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4800" dirty="0" smtClean="0">
                  <a:solidFill>
                    <a:schemeClr val="tx1">
                      <a:lumMod val="50000"/>
                    </a:schemeClr>
                  </a:solidFill>
                </a:rPr>
                <a:t>3л</a:t>
              </a:r>
              <a:endParaRPr lang="en-US" sz="48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12" name="Выгнутая вверх стрелка 11"/>
            <p:cNvSpPr/>
            <p:nvPr/>
          </p:nvSpPr>
          <p:spPr>
            <a:xfrm>
              <a:off x="1905000" y="2362200"/>
              <a:ext cx="1676400" cy="60960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895600" y="838200"/>
            <a:ext cx="4648200" cy="1219200"/>
            <a:chOff x="1371600" y="4876800"/>
            <a:chExt cx="4648200" cy="16764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1371600" y="4876800"/>
              <a:ext cx="1295400" cy="1676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4400" dirty="0" smtClean="0"/>
                <a:t>8л</a:t>
              </a:r>
              <a:endParaRPr lang="en-US" sz="4400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200400" y="5105400"/>
              <a:ext cx="1219200" cy="13716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4400" dirty="0" smtClean="0">
                  <a:solidFill>
                    <a:schemeClr val="tx1">
                      <a:lumMod val="50000"/>
                    </a:schemeClr>
                  </a:solidFill>
                </a:rPr>
                <a:t>5л</a:t>
              </a:r>
              <a:endParaRPr lang="en-US" sz="44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876800" y="5410200"/>
              <a:ext cx="1143000" cy="9906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4800" dirty="0" smtClean="0">
                  <a:solidFill>
                    <a:schemeClr val="tx1">
                      <a:lumMod val="50000"/>
                    </a:schemeClr>
                  </a:solidFill>
                </a:rPr>
                <a:t>3л</a:t>
              </a:r>
              <a:endParaRPr lang="en-US" sz="48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838200" y="3810000"/>
            <a:ext cx="4572000" cy="1600200"/>
            <a:chOff x="1066800" y="4343400"/>
            <a:chExt cx="4572000" cy="160020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743200" y="4953000"/>
              <a:ext cx="1219200" cy="9144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4400" dirty="0" smtClean="0">
                  <a:solidFill>
                    <a:schemeClr val="tx1">
                      <a:lumMod val="50000"/>
                    </a:schemeClr>
                  </a:solidFill>
                </a:rPr>
                <a:t>5л</a:t>
              </a:r>
              <a:endParaRPr lang="en-US" sz="44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495800" y="5105400"/>
              <a:ext cx="1143000" cy="7620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4800" dirty="0" smtClean="0">
                  <a:solidFill>
                    <a:schemeClr val="tx1">
                      <a:lumMod val="50000"/>
                    </a:schemeClr>
                  </a:solidFill>
                </a:rPr>
                <a:t>3л</a:t>
              </a:r>
              <a:endParaRPr lang="en-US" sz="48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1066800" y="4648200"/>
              <a:ext cx="1295400" cy="1295400"/>
              <a:chOff x="1066800" y="4648200"/>
              <a:chExt cx="1295400" cy="1295400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1066800" y="4648200"/>
                <a:ext cx="1295400" cy="12954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1066800" y="5181600"/>
                <a:ext cx="12954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3200" dirty="0" smtClean="0"/>
                  <a:t>3л</a:t>
                </a:r>
                <a:endParaRPr lang="en-US" sz="3200" dirty="0"/>
              </a:p>
            </p:txBody>
          </p:sp>
        </p:grpSp>
        <p:sp>
          <p:nvSpPr>
            <p:cNvPr id="22" name="Выгнутая вверх стрелка 21"/>
            <p:cNvSpPr/>
            <p:nvPr/>
          </p:nvSpPr>
          <p:spPr>
            <a:xfrm>
              <a:off x="3352800" y="4343400"/>
              <a:ext cx="1676400" cy="60960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838200" y="5562600"/>
            <a:ext cx="4572000" cy="1143000"/>
            <a:chOff x="838200" y="5562600"/>
            <a:chExt cx="4572000" cy="1143000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4267200" y="5867400"/>
              <a:ext cx="1143000" cy="762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4800" dirty="0" smtClean="0">
                  <a:solidFill>
                    <a:schemeClr val="tx1">
                      <a:lumMod val="50000"/>
                    </a:schemeClr>
                  </a:solidFill>
                </a:rPr>
                <a:t>3л</a:t>
              </a:r>
              <a:endParaRPr lang="en-US" sz="48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grpSp>
          <p:nvGrpSpPr>
            <p:cNvPr id="28" name="Группа 20"/>
            <p:cNvGrpSpPr/>
            <p:nvPr/>
          </p:nvGrpSpPr>
          <p:grpSpPr>
            <a:xfrm>
              <a:off x="838200" y="5562600"/>
              <a:ext cx="1295400" cy="1143000"/>
              <a:chOff x="1066800" y="4648200"/>
              <a:chExt cx="1295400" cy="1295400"/>
            </a:xfrm>
          </p:grpSpPr>
          <p:sp>
            <p:nvSpPr>
              <p:cNvPr id="30" name="Прямоугольник 29"/>
              <p:cNvSpPr/>
              <p:nvPr/>
            </p:nvSpPr>
            <p:spPr>
              <a:xfrm>
                <a:off x="1066800" y="4648200"/>
                <a:ext cx="1295400" cy="12954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>
                <a:off x="1066800" y="5181600"/>
                <a:ext cx="12954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3200" dirty="0" smtClean="0"/>
                  <a:t>3л</a:t>
                </a:r>
                <a:endParaRPr lang="en-US" sz="3200" dirty="0"/>
              </a:p>
            </p:txBody>
          </p:sp>
        </p:grpSp>
        <p:grpSp>
          <p:nvGrpSpPr>
            <p:cNvPr id="33" name="Группа 32"/>
            <p:cNvGrpSpPr/>
            <p:nvPr/>
          </p:nvGrpSpPr>
          <p:grpSpPr>
            <a:xfrm>
              <a:off x="2514600" y="5715000"/>
              <a:ext cx="1219200" cy="914400"/>
              <a:chOff x="2514600" y="5715000"/>
              <a:chExt cx="1219200" cy="914400"/>
            </a:xfrm>
          </p:grpSpPr>
          <p:sp>
            <p:nvSpPr>
              <p:cNvPr id="26" name="Прямоугольник 25"/>
              <p:cNvSpPr/>
              <p:nvPr/>
            </p:nvSpPr>
            <p:spPr>
              <a:xfrm>
                <a:off x="2514600" y="5715000"/>
                <a:ext cx="1219200" cy="914400"/>
              </a:xfrm>
              <a:prstGeom prst="rect">
                <a:avLst/>
              </a:prstGeom>
              <a:solidFill>
                <a:schemeClr val="bg1"/>
              </a:soli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2" name="Прямоугольник 31"/>
              <p:cNvSpPr/>
              <p:nvPr/>
            </p:nvSpPr>
            <p:spPr>
              <a:xfrm>
                <a:off x="2514600" y="6172200"/>
                <a:ext cx="12192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3600" dirty="0" smtClean="0">
                    <a:solidFill>
                      <a:srgbClr val="FFC000"/>
                    </a:solidFill>
                  </a:rPr>
                  <a:t>2л</a:t>
                </a:r>
                <a:endParaRPr lang="en-US" sz="3600" dirty="0">
                  <a:solidFill>
                    <a:srgbClr val="FFC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1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Блок-схема (базова структура-слідування </a:t>
            </a:r>
            <a:r>
              <a:rPr lang="uk-UA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–лінійний</a:t>
            </a:r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алгоритм)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362200" y="762000"/>
            <a:ext cx="4343400" cy="5562600"/>
            <a:chOff x="2362200" y="762000"/>
            <a:chExt cx="4343400" cy="5562600"/>
          </a:xfrm>
          <a:solidFill>
            <a:srgbClr val="0070C0"/>
          </a:solidFill>
        </p:grpSpPr>
        <p:sp>
          <p:nvSpPr>
            <p:cNvPr id="3" name="Блок-схема: знак завершения 2"/>
            <p:cNvSpPr/>
            <p:nvPr/>
          </p:nvSpPr>
          <p:spPr>
            <a:xfrm>
              <a:off x="2819400" y="762000"/>
              <a:ext cx="3124200" cy="685800"/>
            </a:xfrm>
            <a:prstGeom prst="flowChartTerminator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b="1" dirty="0" smtClean="0"/>
                <a:t>Початок</a:t>
              </a:r>
              <a:endParaRPr lang="en-US" b="1" dirty="0"/>
            </a:p>
          </p:txBody>
        </p:sp>
        <p:sp>
          <p:nvSpPr>
            <p:cNvPr id="4" name="Блок-схема: знак завершения 3"/>
            <p:cNvSpPr/>
            <p:nvPr/>
          </p:nvSpPr>
          <p:spPr>
            <a:xfrm>
              <a:off x="2895600" y="5638800"/>
              <a:ext cx="3124200" cy="685800"/>
            </a:xfrm>
            <a:prstGeom prst="flowChartTerminator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b="1" dirty="0" smtClean="0"/>
                <a:t>Кінець</a:t>
              </a:r>
              <a:endParaRPr lang="en-US" b="1" dirty="0"/>
            </a:p>
          </p:txBody>
        </p:sp>
        <p:sp>
          <p:nvSpPr>
            <p:cNvPr id="5" name="Блок-схема: процесс 4"/>
            <p:cNvSpPr/>
            <p:nvPr/>
          </p:nvSpPr>
          <p:spPr>
            <a:xfrm>
              <a:off x="2971800" y="1752600"/>
              <a:ext cx="3048000" cy="990600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Перелити із 8-літрової</a:t>
              </a:r>
            </a:p>
            <a:p>
              <a:pPr algn="ctr"/>
              <a:r>
                <a:rPr lang="uk-UA" dirty="0" smtClean="0"/>
                <a:t> в 5-літрову</a:t>
              </a:r>
              <a:endParaRPr lang="en-US" dirty="0"/>
            </a:p>
          </p:txBody>
        </p:sp>
        <p:sp>
          <p:nvSpPr>
            <p:cNvPr id="6" name="Блок-схема: процесс 5"/>
            <p:cNvSpPr/>
            <p:nvPr/>
          </p:nvSpPr>
          <p:spPr>
            <a:xfrm>
              <a:off x="3048000" y="2971800"/>
              <a:ext cx="3048000" cy="990600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Перелити із 5-літрової</a:t>
              </a:r>
            </a:p>
            <a:p>
              <a:pPr algn="ctr"/>
              <a:r>
                <a:rPr lang="uk-UA" dirty="0" smtClean="0"/>
                <a:t> в 3-літрову</a:t>
              </a:r>
              <a:endParaRPr lang="en-US" dirty="0"/>
            </a:p>
          </p:txBody>
        </p:sp>
        <p:sp>
          <p:nvSpPr>
            <p:cNvPr id="7" name="Блок-схема: данные 6"/>
            <p:cNvSpPr/>
            <p:nvPr/>
          </p:nvSpPr>
          <p:spPr>
            <a:xfrm>
              <a:off x="2362200" y="4267200"/>
              <a:ext cx="4343400" cy="1066800"/>
            </a:xfrm>
            <a:prstGeom prst="flowChartInputOutpu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Вивести  повідомлення </a:t>
              </a:r>
              <a:r>
                <a:rPr lang="uk-UA" b="1" dirty="0" smtClean="0">
                  <a:solidFill>
                    <a:srgbClr val="FFC000"/>
                  </a:solidFill>
                </a:rPr>
                <a:t>”2л в з-літровій </a:t>
              </a:r>
              <a:r>
                <a:rPr lang="uk-UA" b="1" dirty="0" err="1" smtClean="0">
                  <a:solidFill>
                    <a:srgbClr val="FFC000"/>
                  </a:solidFill>
                </a:rPr>
                <a:t>посудині”</a:t>
              </a:r>
              <a:endParaRPr lang="en-US" b="1" dirty="0">
                <a:solidFill>
                  <a:srgbClr val="FFC000"/>
                </a:solidFill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4267200" y="1447800"/>
              <a:ext cx="0" cy="304800"/>
            </a:xfrm>
            <a:prstGeom prst="straightConnector1">
              <a:avLst/>
            </a:prstGeom>
            <a:grpFill/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4419600" y="2667000"/>
              <a:ext cx="0" cy="304800"/>
            </a:xfrm>
            <a:prstGeom prst="straightConnector1">
              <a:avLst/>
            </a:prstGeom>
            <a:grpFill/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4419600" y="3886200"/>
              <a:ext cx="0" cy="304800"/>
            </a:xfrm>
            <a:prstGeom prst="straightConnector1">
              <a:avLst/>
            </a:prstGeom>
            <a:grpFill/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4419600" y="5334000"/>
              <a:ext cx="0" cy="304800"/>
            </a:xfrm>
            <a:prstGeom prst="straightConnector1">
              <a:avLst/>
            </a:prstGeom>
            <a:grpFill/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mama</dc:creator>
  <cp:lastModifiedBy>mama</cp:lastModifiedBy>
  <cp:revision>1</cp:revision>
  <dcterms:created xsi:type="dcterms:W3CDTF">2006-08-16T00:00:00Z</dcterms:created>
  <dcterms:modified xsi:type="dcterms:W3CDTF">2015-09-15T02:06:39Z</dcterms:modified>
</cp:coreProperties>
</file>