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D094-4877-4AD7-8BCC-837A7A7D9D0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869F2-AD75-419F-BC88-00340AA95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0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76" name="AutoShape 84"/>
          <p:cNvSpPr>
            <a:spLocks noChangeArrowheads="1"/>
          </p:cNvSpPr>
          <p:nvPr/>
        </p:nvSpPr>
        <p:spPr bwMode="auto">
          <a:xfrm>
            <a:off x="609600" y="685800"/>
            <a:ext cx="4724400" cy="1219200"/>
          </a:xfrm>
          <a:prstGeom prst="rightArrow">
            <a:avLst>
              <a:gd name="adj1" fmla="val 50000"/>
              <a:gd name="adj2" fmla="val 96875"/>
            </a:avLst>
          </a:prstGeom>
          <a:gradFill rotWithShape="0">
            <a:gsLst>
              <a:gs pos="0">
                <a:srgbClr val="FFFFFF"/>
              </a:gs>
              <a:gs pos="100000">
                <a:srgbClr val="990000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74" name="AutoShape 82"/>
          <p:cNvSpPr>
            <a:spLocks noChangeArrowheads="1"/>
          </p:cNvSpPr>
          <p:nvPr/>
        </p:nvSpPr>
        <p:spPr bwMode="auto">
          <a:xfrm>
            <a:off x="609600" y="1295400"/>
            <a:ext cx="4724400" cy="1905000"/>
          </a:xfrm>
          <a:prstGeom prst="rightArrow">
            <a:avLst>
              <a:gd name="adj1" fmla="val 50000"/>
              <a:gd name="adj2" fmla="val 62000"/>
            </a:avLst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73" name="AutoShape 81"/>
          <p:cNvSpPr>
            <a:spLocks noChangeArrowheads="1"/>
          </p:cNvSpPr>
          <p:nvPr/>
        </p:nvSpPr>
        <p:spPr bwMode="auto">
          <a:xfrm>
            <a:off x="609600" y="2590800"/>
            <a:ext cx="4724400" cy="1905000"/>
          </a:xfrm>
          <a:prstGeom prst="rightArrow">
            <a:avLst>
              <a:gd name="adj1" fmla="val 50000"/>
              <a:gd name="adj2" fmla="val 62000"/>
            </a:avLst>
          </a:prstGeom>
          <a:gradFill rotWithShape="0">
            <a:gsLst>
              <a:gs pos="0">
                <a:srgbClr val="FFFFFF"/>
              </a:gs>
              <a:gs pos="100000">
                <a:srgbClr val="008000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32" name="AutoShape 40"/>
          <p:cNvSpPr>
            <a:spLocks noChangeArrowheads="1"/>
          </p:cNvSpPr>
          <p:nvPr/>
        </p:nvSpPr>
        <p:spPr bwMode="auto">
          <a:xfrm>
            <a:off x="5715000" y="4114800"/>
            <a:ext cx="1371600" cy="914400"/>
          </a:xfrm>
          <a:prstGeom prst="flowChartDecision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60784"/>
                  <a:invGamma/>
                </a:schemeClr>
              </a:gs>
            </a:gsLst>
            <a:path path="rect">
              <a:fillToRect l="100000" t="10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b="1">
                <a:latin typeface="Times New Roman" charset="0"/>
              </a:rPr>
              <a:t>I&lt;=N</a:t>
            </a:r>
            <a:endParaRPr lang="ru-RU" b="1">
              <a:latin typeface="Times New Roman" charset="0"/>
            </a:endParaRPr>
          </a:p>
        </p:txBody>
      </p:sp>
      <p:sp>
        <p:nvSpPr>
          <p:cNvPr id="59459" name="Line 67"/>
          <p:cNvSpPr>
            <a:spLocks noChangeShapeType="1"/>
          </p:cNvSpPr>
          <p:nvPr/>
        </p:nvSpPr>
        <p:spPr bwMode="auto">
          <a:xfrm>
            <a:off x="6400800" y="34290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55" name="Line 63"/>
          <p:cNvSpPr>
            <a:spLocks noChangeShapeType="1"/>
          </p:cNvSpPr>
          <p:nvPr/>
        </p:nvSpPr>
        <p:spPr bwMode="auto">
          <a:xfrm>
            <a:off x="6400800" y="22098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5486400" y="5791200"/>
            <a:ext cx="1828800" cy="762000"/>
          </a:xfrm>
          <a:prstGeom prst="ellipse">
            <a:avLst/>
          </a:prstGeom>
          <a:solidFill>
            <a:srgbClr val="FF9900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/>
              <a:t>кінець</a:t>
            </a:r>
            <a:endParaRPr lang="ru-RU" sz="3200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6400800" y="838200"/>
            <a:ext cx="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762000" y="409575"/>
            <a:ext cx="3886200" cy="11906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uk-UA" sz="3600" b="1">
                <a:latin typeface="Courier New" pitchFamily="49" charset="0"/>
              </a:rPr>
              <a:t>ЗАДАЧА:</a:t>
            </a:r>
            <a:endParaRPr lang="uk-UA" b="1">
              <a:latin typeface="Courier New" pitchFamily="49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uk-UA" sz="2000" b="1">
                <a:latin typeface="Courier New" pitchFamily="49" charset="0"/>
              </a:rPr>
              <a:t>знайти суму натуральних чисел від 1 до </a:t>
            </a:r>
            <a:r>
              <a:rPr lang="en-US" sz="2000" b="1">
                <a:latin typeface="Courier New" pitchFamily="49" charset="0"/>
              </a:rPr>
              <a:t>N</a:t>
            </a:r>
            <a:endParaRPr lang="uk-UA" sz="2000" b="1">
              <a:latin typeface="Courier New" pitchFamily="49" charset="0"/>
            </a:endParaRPr>
          </a:p>
        </p:txBody>
      </p:sp>
      <p:sp>
        <p:nvSpPr>
          <p:cNvPr id="59428" name="Oval 36"/>
          <p:cNvSpPr>
            <a:spLocks noChangeArrowheads="1"/>
          </p:cNvSpPr>
          <p:nvPr/>
        </p:nvSpPr>
        <p:spPr bwMode="auto">
          <a:xfrm>
            <a:off x="5486400" y="152400"/>
            <a:ext cx="1828800" cy="762000"/>
          </a:xfrm>
          <a:prstGeom prst="ellipse">
            <a:avLst/>
          </a:prstGeom>
          <a:solidFill>
            <a:srgbClr val="FF6600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/>
              <a:t>початок</a:t>
            </a:r>
            <a:endParaRPr lang="ru-RU" sz="3200"/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5257800" y="990600"/>
            <a:ext cx="2286000" cy="457200"/>
          </a:xfrm>
          <a:prstGeom prst="flowChartInputOutput">
            <a:avLst/>
          </a:prstGeom>
          <a:solidFill>
            <a:srgbClr val="80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ru-RU" b="1">
                <a:solidFill>
                  <a:schemeClr val="bg1"/>
                </a:solidFill>
              </a:rPr>
              <a:t>Вхід : </a:t>
            </a:r>
            <a:r>
              <a:rPr lang="en-US" b="1">
                <a:solidFill>
                  <a:schemeClr val="bg1"/>
                </a:solidFill>
              </a:rPr>
              <a:t>N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59442" name="Line 50"/>
          <p:cNvSpPr>
            <a:spLocks noChangeShapeType="1"/>
          </p:cNvSpPr>
          <p:nvPr/>
        </p:nvSpPr>
        <p:spPr bwMode="auto">
          <a:xfrm>
            <a:off x="6400800" y="50292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5181600" y="5181600"/>
            <a:ext cx="2362200" cy="457200"/>
          </a:xfrm>
          <a:prstGeom prst="flowChartInputOutput">
            <a:avLst/>
          </a:prstGeom>
          <a:solidFill>
            <a:srgbClr val="80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>
                <a:solidFill>
                  <a:schemeClr val="bg1"/>
                </a:solidFill>
              </a:rPr>
              <a:t>Вихід: X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59444" name="Rectangle 52"/>
          <p:cNvSpPr>
            <a:spLocks noChangeArrowheads="1"/>
          </p:cNvSpPr>
          <p:nvPr/>
        </p:nvSpPr>
        <p:spPr bwMode="auto">
          <a:xfrm>
            <a:off x="5410200" y="1752600"/>
            <a:ext cx="1981200" cy="457200"/>
          </a:xfrm>
          <a:prstGeom prst="rect">
            <a:avLst/>
          </a:prstGeom>
          <a:solidFill>
            <a:srgbClr val="2CBA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>
                <a:solidFill>
                  <a:schemeClr val="bg1"/>
                </a:solidFill>
              </a:rPr>
              <a:t>X: = 0</a:t>
            </a:r>
          </a:p>
        </p:txBody>
      </p:sp>
      <p:sp>
        <p:nvSpPr>
          <p:cNvPr id="59447" name="Text Box 55"/>
          <p:cNvSpPr txBox="1">
            <a:spLocks noChangeArrowheads="1"/>
          </p:cNvSpPr>
          <p:nvPr/>
        </p:nvSpPr>
        <p:spPr bwMode="auto">
          <a:xfrm>
            <a:off x="7162800" y="4191000"/>
            <a:ext cx="661988" cy="457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/>
              <a:t>так</a:t>
            </a:r>
            <a:endParaRPr lang="ru-RU"/>
          </a:p>
        </p:txBody>
      </p:sp>
      <p:sp>
        <p:nvSpPr>
          <p:cNvPr id="59448" name="Text Box 56"/>
          <p:cNvSpPr txBox="1">
            <a:spLocks noChangeArrowheads="1"/>
          </p:cNvSpPr>
          <p:nvPr/>
        </p:nvSpPr>
        <p:spPr bwMode="auto">
          <a:xfrm>
            <a:off x="6477000" y="4800600"/>
            <a:ext cx="444500" cy="457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/>
              <a:t>ні</a:t>
            </a:r>
            <a:endParaRPr lang="ru-RU"/>
          </a:p>
        </p:txBody>
      </p:sp>
      <p:sp>
        <p:nvSpPr>
          <p:cNvPr id="59452" name="Rectangle 60"/>
          <p:cNvSpPr>
            <a:spLocks noChangeArrowheads="1"/>
          </p:cNvSpPr>
          <p:nvPr/>
        </p:nvSpPr>
        <p:spPr bwMode="auto">
          <a:xfrm>
            <a:off x="5410200" y="2286000"/>
            <a:ext cx="1981200" cy="457200"/>
          </a:xfrm>
          <a:prstGeom prst="rect">
            <a:avLst/>
          </a:prstGeom>
          <a:solidFill>
            <a:srgbClr val="2CBA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>
                <a:solidFill>
                  <a:schemeClr val="bg1"/>
                </a:solidFill>
              </a:rPr>
              <a:t>I: =1</a:t>
            </a:r>
          </a:p>
        </p:txBody>
      </p:sp>
      <p:sp>
        <p:nvSpPr>
          <p:cNvPr id="59453" name="Rectangle 61"/>
          <p:cNvSpPr>
            <a:spLocks noChangeArrowheads="1"/>
          </p:cNvSpPr>
          <p:nvPr/>
        </p:nvSpPr>
        <p:spPr bwMode="auto">
          <a:xfrm>
            <a:off x="5410200" y="3048000"/>
            <a:ext cx="1981200" cy="457200"/>
          </a:xfrm>
          <a:prstGeom prst="rect">
            <a:avLst/>
          </a:prstGeom>
          <a:solidFill>
            <a:srgbClr val="008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>
                <a:solidFill>
                  <a:schemeClr val="bg1"/>
                </a:solidFill>
              </a:rPr>
              <a:t>X: =X+I</a:t>
            </a:r>
          </a:p>
        </p:txBody>
      </p:sp>
      <p:sp>
        <p:nvSpPr>
          <p:cNvPr id="59454" name="Rectangle 62"/>
          <p:cNvSpPr>
            <a:spLocks noChangeArrowheads="1"/>
          </p:cNvSpPr>
          <p:nvPr/>
        </p:nvSpPr>
        <p:spPr bwMode="auto">
          <a:xfrm>
            <a:off x="5410200" y="3581400"/>
            <a:ext cx="1981200" cy="457200"/>
          </a:xfrm>
          <a:prstGeom prst="rect">
            <a:avLst/>
          </a:prstGeom>
          <a:solidFill>
            <a:srgbClr val="008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>
                <a:solidFill>
                  <a:schemeClr val="bg1"/>
                </a:solidFill>
              </a:rPr>
              <a:t>I: =I+1</a:t>
            </a:r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6400800" y="2819400"/>
            <a:ext cx="1752600" cy="1752600"/>
            <a:chOff x="4032" y="1776"/>
            <a:chExt cx="1104" cy="1104"/>
          </a:xfrm>
        </p:grpSpPr>
        <p:sp>
          <p:nvSpPr>
            <p:cNvPr id="5148" name="Line 17"/>
            <p:cNvSpPr>
              <a:spLocks noChangeShapeType="1"/>
            </p:cNvSpPr>
            <p:nvPr/>
          </p:nvSpPr>
          <p:spPr bwMode="auto">
            <a:xfrm flipH="1">
              <a:off x="4032" y="1776"/>
              <a:ext cx="110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9" name="Line 65"/>
            <p:cNvSpPr>
              <a:spLocks noChangeShapeType="1"/>
            </p:cNvSpPr>
            <p:nvPr/>
          </p:nvSpPr>
          <p:spPr bwMode="auto">
            <a:xfrm>
              <a:off x="5136" y="1776"/>
              <a:ext cx="0" cy="110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0" name="Line 66"/>
            <p:cNvSpPr>
              <a:spLocks noChangeShapeType="1"/>
            </p:cNvSpPr>
            <p:nvPr/>
          </p:nvSpPr>
          <p:spPr bwMode="auto">
            <a:xfrm>
              <a:off x="4464" y="2880"/>
              <a:ext cx="6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61" name="Text Box 69"/>
          <p:cNvSpPr txBox="1">
            <a:spLocks noChangeArrowheads="1"/>
          </p:cNvSpPr>
          <p:nvPr/>
        </p:nvSpPr>
        <p:spPr bwMode="auto">
          <a:xfrm>
            <a:off x="762000" y="1704975"/>
            <a:ext cx="3276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/>
              <a:t>Початкове присвоєння результату</a:t>
            </a:r>
          </a:p>
          <a:p>
            <a:pPr algn="l"/>
            <a:r>
              <a:rPr lang="uk-UA" sz="1800" b="1"/>
              <a:t>I - лічильник циклу</a:t>
            </a:r>
            <a:endParaRPr lang="ru-RU" sz="1800" b="1">
              <a:solidFill>
                <a:srgbClr val="33CC33"/>
              </a:solidFill>
            </a:endParaRPr>
          </a:p>
        </p:txBody>
      </p:sp>
      <p:sp>
        <p:nvSpPr>
          <p:cNvPr id="59463" name="Text Box 71"/>
          <p:cNvSpPr txBox="1">
            <a:spLocks noChangeArrowheads="1"/>
          </p:cNvSpPr>
          <p:nvPr/>
        </p:nvSpPr>
        <p:spPr bwMode="auto">
          <a:xfrm>
            <a:off x="762000" y="3443288"/>
            <a:ext cx="327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>
                <a:solidFill>
                  <a:srgbClr val="008000"/>
                </a:solidFill>
              </a:rPr>
              <a:t>Тіло циклу</a:t>
            </a:r>
            <a:endParaRPr lang="ru-RU" sz="1800" b="1">
              <a:solidFill>
                <a:srgbClr val="008000"/>
              </a:solidFill>
            </a:endParaRPr>
          </a:p>
        </p:txBody>
      </p:sp>
      <p:sp>
        <p:nvSpPr>
          <p:cNvPr id="59475" name="AutoShape 83"/>
          <p:cNvSpPr>
            <a:spLocks noChangeArrowheads="1"/>
          </p:cNvSpPr>
          <p:nvPr/>
        </p:nvSpPr>
        <p:spPr bwMode="auto">
          <a:xfrm>
            <a:off x="609600" y="4191000"/>
            <a:ext cx="4724400" cy="762000"/>
          </a:xfrm>
          <a:prstGeom prst="rightArrow">
            <a:avLst>
              <a:gd name="adj1" fmla="val 50000"/>
              <a:gd name="adj2" fmla="val 155000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56" name="Text Box 64"/>
          <p:cNvSpPr txBox="1">
            <a:spLocks noChangeArrowheads="1"/>
          </p:cNvSpPr>
          <p:nvPr/>
        </p:nvSpPr>
        <p:spPr bwMode="auto">
          <a:xfrm>
            <a:off x="762000" y="4357688"/>
            <a:ext cx="327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/>
              <a:t>Умова  припинення дії циклу</a:t>
            </a:r>
            <a:endParaRPr lang="ru-RU" sz="1800" b="1"/>
          </a:p>
        </p:txBody>
      </p:sp>
      <p:sp>
        <p:nvSpPr>
          <p:cNvPr id="59477" name="AutoShape 85"/>
          <p:cNvSpPr>
            <a:spLocks noChangeArrowheads="1"/>
          </p:cNvSpPr>
          <p:nvPr/>
        </p:nvSpPr>
        <p:spPr bwMode="auto">
          <a:xfrm>
            <a:off x="609600" y="2971800"/>
            <a:ext cx="4724400" cy="609600"/>
          </a:xfrm>
          <a:prstGeom prst="rightArrow">
            <a:avLst>
              <a:gd name="adj1" fmla="val 50000"/>
              <a:gd name="adj2" fmla="val 193750"/>
            </a:avLst>
          </a:prstGeom>
          <a:gradFill rotWithShape="0">
            <a:gsLst>
              <a:gs pos="0">
                <a:srgbClr val="FFFFFF"/>
              </a:gs>
              <a:gs pos="100000">
                <a:srgbClr val="990000"/>
              </a:gs>
            </a:gsLst>
            <a:lin ang="0" scaled="1"/>
          </a:gradFill>
          <a:ln w="12700" cap="sq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62" name="Text Box 70"/>
          <p:cNvSpPr txBox="1">
            <a:spLocks noChangeArrowheads="1"/>
          </p:cNvSpPr>
          <p:nvPr/>
        </p:nvSpPr>
        <p:spPr bwMode="auto">
          <a:xfrm>
            <a:off x="762000" y="30480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/>
              <a:t>Робоча формула</a:t>
            </a:r>
            <a:endParaRPr lang="ru-RU" sz="1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594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594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90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5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594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59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0"/>
                            </p:stCondLst>
                            <p:childTnLst>
                              <p:par>
                                <p:cTn id="6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6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8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95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9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1000"/>
                            </p:stCondLst>
                            <p:childTnLst>
                              <p:par>
                                <p:cTn id="87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2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40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7000"/>
                            </p:stCondLst>
                            <p:childTnLst>
                              <p:par>
                                <p:cTn id="10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85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594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00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76" grpId="0" animBg="1"/>
      <p:bldP spid="59474" grpId="0" animBg="1"/>
      <p:bldP spid="59473" grpId="0" animBg="1"/>
      <p:bldP spid="59432" grpId="0" animBg="1" autoUpdateAnimBg="0"/>
      <p:bldP spid="59459" grpId="0" animBg="1"/>
      <p:bldP spid="59455" grpId="0" animBg="1"/>
      <p:bldP spid="59403" grpId="0" animBg="1" autoUpdateAnimBg="0"/>
      <p:bldP spid="59407" grpId="0" animBg="1"/>
      <p:bldP spid="59427" grpId="0" autoUpdateAnimBg="0"/>
      <p:bldP spid="59428" grpId="0" animBg="1" autoUpdateAnimBg="0"/>
      <p:bldP spid="59402" grpId="0" animBg="1" autoUpdateAnimBg="0"/>
      <p:bldP spid="59442" grpId="0" animBg="1"/>
      <p:bldP spid="59398" grpId="0" animBg="1" autoUpdateAnimBg="0"/>
      <p:bldP spid="59444" grpId="0" animBg="1" autoUpdateAnimBg="0"/>
      <p:bldP spid="59447" grpId="0" autoUpdateAnimBg="0"/>
      <p:bldP spid="59448" grpId="0" autoUpdateAnimBg="0"/>
      <p:bldP spid="59452" grpId="0" animBg="1" autoUpdateAnimBg="0"/>
      <p:bldP spid="59453" grpId="0" animBg="1" autoUpdateAnimBg="0"/>
      <p:bldP spid="59454" grpId="0" animBg="1" autoUpdateAnimBg="0"/>
      <p:bldP spid="59461" grpId="0" autoUpdateAnimBg="0"/>
      <p:bldP spid="59463" grpId="0" autoUpdateAnimBg="0"/>
      <p:bldP spid="59475" grpId="0" animBg="1"/>
      <p:bldP spid="59456" grpId="0" autoUpdateAnimBg="0"/>
      <p:bldP spid="59477" grpId="0" animBg="1"/>
      <p:bldP spid="5946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9"/>
          <p:cNvSpPr>
            <a:spLocks noChangeArrowheads="1"/>
          </p:cNvSpPr>
          <p:nvPr/>
        </p:nvSpPr>
        <p:spPr bwMode="auto">
          <a:xfrm>
            <a:off x="5486400" y="5791200"/>
            <a:ext cx="1828800" cy="762000"/>
          </a:xfrm>
          <a:prstGeom prst="ellipse">
            <a:avLst/>
          </a:prstGeom>
          <a:solidFill>
            <a:srgbClr val="FF9900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/>
              <a:t>кінець</a:t>
            </a:r>
            <a:endParaRPr lang="ru-RU" sz="3200"/>
          </a:p>
        </p:txBody>
      </p:sp>
      <p:sp>
        <p:nvSpPr>
          <p:cNvPr id="6147" name="Line 10"/>
          <p:cNvSpPr>
            <a:spLocks noChangeShapeType="1"/>
          </p:cNvSpPr>
          <p:nvPr/>
        </p:nvSpPr>
        <p:spPr bwMode="auto">
          <a:xfrm>
            <a:off x="6400800" y="838200"/>
            <a:ext cx="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762000" y="381000"/>
            <a:ext cx="3886200" cy="6413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uk-UA" sz="3600" b="1">
                <a:latin typeface="Courier New" pitchFamily="49" charset="0"/>
              </a:rPr>
              <a:t>Перевіримо?</a:t>
            </a:r>
            <a:endParaRPr lang="uk-UA" b="1">
              <a:latin typeface="Courier New" pitchFamily="49" charset="0"/>
            </a:endParaRPr>
          </a:p>
        </p:txBody>
      </p:sp>
      <p:sp>
        <p:nvSpPr>
          <p:cNvPr id="6149" name="Oval 12"/>
          <p:cNvSpPr>
            <a:spLocks noChangeArrowheads="1"/>
          </p:cNvSpPr>
          <p:nvPr/>
        </p:nvSpPr>
        <p:spPr bwMode="auto">
          <a:xfrm>
            <a:off x="5486400" y="152400"/>
            <a:ext cx="1828800" cy="762000"/>
          </a:xfrm>
          <a:prstGeom prst="ellipse">
            <a:avLst/>
          </a:prstGeom>
          <a:solidFill>
            <a:srgbClr val="FF6600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/>
              <a:t>початок</a:t>
            </a:r>
            <a:endParaRPr lang="ru-RU" sz="3200"/>
          </a:p>
        </p:txBody>
      </p:sp>
      <p:sp>
        <p:nvSpPr>
          <p:cNvPr id="6150" name="AutoShape 13"/>
          <p:cNvSpPr>
            <a:spLocks noChangeArrowheads="1"/>
          </p:cNvSpPr>
          <p:nvPr/>
        </p:nvSpPr>
        <p:spPr bwMode="auto">
          <a:xfrm>
            <a:off x="5257800" y="990600"/>
            <a:ext cx="2286000" cy="457200"/>
          </a:xfrm>
          <a:prstGeom prst="flowChartInputOutput">
            <a:avLst/>
          </a:prstGeom>
          <a:solidFill>
            <a:srgbClr val="80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b="1">
                <a:solidFill>
                  <a:schemeClr val="bg1"/>
                </a:solidFill>
              </a:rPr>
              <a:t>N=</a:t>
            </a:r>
            <a:r>
              <a:rPr lang="ru-RU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151" name="Line 14"/>
          <p:cNvSpPr>
            <a:spLocks noChangeShapeType="1"/>
          </p:cNvSpPr>
          <p:nvPr/>
        </p:nvSpPr>
        <p:spPr bwMode="auto">
          <a:xfrm>
            <a:off x="6400800" y="50292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AutoShape 15"/>
          <p:cNvSpPr>
            <a:spLocks noChangeArrowheads="1"/>
          </p:cNvSpPr>
          <p:nvPr/>
        </p:nvSpPr>
        <p:spPr bwMode="auto">
          <a:xfrm>
            <a:off x="5181600" y="5181600"/>
            <a:ext cx="2362200" cy="457200"/>
          </a:xfrm>
          <a:prstGeom prst="flowChartInputOutput">
            <a:avLst/>
          </a:prstGeom>
          <a:solidFill>
            <a:srgbClr val="80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uk-UA" b="1">
                <a:solidFill>
                  <a:schemeClr val="bg1"/>
                </a:solidFill>
              </a:rPr>
              <a:t>X=15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6153" name="Text Box 18"/>
          <p:cNvSpPr txBox="1">
            <a:spLocks noChangeArrowheads="1"/>
          </p:cNvSpPr>
          <p:nvPr/>
        </p:nvSpPr>
        <p:spPr bwMode="auto">
          <a:xfrm>
            <a:off x="6477000" y="4800600"/>
            <a:ext cx="444500" cy="457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/>
              <a:t>ні</a:t>
            </a:r>
            <a:endParaRPr lang="ru-RU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410200" y="1752600"/>
            <a:ext cx="1981200" cy="1295400"/>
            <a:chOff x="3408" y="1104"/>
            <a:chExt cx="1248" cy="816"/>
          </a:xfrm>
        </p:grpSpPr>
        <p:sp>
          <p:nvSpPr>
            <p:cNvPr id="6214" name="Line 8"/>
            <p:cNvSpPr>
              <a:spLocks noChangeShapeType="1"/>
            </p:cNvSpPr>
            <p:nvPr/>
          </p:nvSpPr>
          <p:spPr bwMode="auto">
            <a:xfrm>
              <a:off x="4032" y="1392"/>
              <a:ext cx="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" name="Rectangle 16"/>
            <p:cNvSpPr>
              <a:spLocks noChangeArrowheads="1"/>
            </p:cNvSpPr>
            <p:nvPr/>
          </p:nvSpPr>
          <p:spPr bwMode="auto">
            <a:xfrm>
              <a:off x="3408" y="1104"/>
              <a:ext cx="1248" cy="288"/>
            </a:xfrm>
            <a:prstGeom prst="rect">
              <a:avLst/>
            </a:prstGeom>
            <a:solidFill>
              <a:srgbClr val="2CBA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X: =0</a:t>
              </a:r>
            </a:p>
          </p:txBody>
        </p:sp>
        <p:sp>
          <p:nvSpPr>
            <p:cNvPr id="6216" name="Rectangle 19"/>
            <p:cNvSpPr>
              <a:spLocks noChangeArrowheads="1"/>
            </p:cNvSpPr>
            <p:nvPr/>
          </p:nvSpPr>
          <p:spPr bwMode="auto">
            <a:xfrm>
              <a:off x="3408" y="1440"/>
              <a:ext cx="1248" cy="288"/>
            </a:xfrm>
            <a:prstGeom prst="rect">
              <a:avLst/>
            </a:prstGeom>
            <a:solidFill>
              <a:srgbClr val="2CBA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I: =1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5410200" y="3048000"/>
            <a:ext cx="1981200" cy="1219200"/>
            <a:chOff x="3408" y="1920"/>
            <a:chExt cx="1248" cy="768"/>
          </a:xfrm>
        </p:grpSpPr>
        <p:sp>
          <p:nvSpPr>
            <p:cNvPr id="6211" name="Line 7"/>
            <p:cNvSpPr>
              <a:spLocks noChangeShapeType="1"/>
            </p:cNvSpPr>
            <p:nvPr/>
          </p:nvSpPr>
          <p:spPr bwMode="auto">
            <a:xfrm>
              <a:off x="4032" y="2160"/>
              <a:ext cx="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2" name="Rectangle 20"/>
            <p:cNvSpPr>
              <a:spLocks noChangeArrowheads="1"/>
            </p:cNvSpPr>
            <p:nvPr/>
          </p:nvSpPr>
          <p:spPr bwMode="auto">
            <a:xfrm>
              <a:off x="3408" y="1920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X: =0+1</a:t>
              </a:r>
            </a:p>
          </p:txBody>
        </p:sp>
        <p:sp>
          <p:nvSpPr>
            <p:cNvPr id="6213" name="Rectangle 21"/>
            <p:cNvSpPr>
              <a:spLocks noChangeArrowheads="1"/>
            </p:cNvSpPr>
            <p:nvPr/>
          </p:nvSpPr>
          <p:spPr bwMode="auto">
            <a:xfrm>
              <a:off x="3408" y="2256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I: =1+1</a:t>
              </a: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400800" y="2819400"/>
            <a:ext cx="1752600" cy="1828800"/>
            <a:chOff x="4032" y="1776"/>
            <a:chExt cx="1104" cy="1152"/>
          </a:xfrm>
        </p:grpSpPr>
        <p:sp>
          <p:nvSpPr>
            <p:cNvPr id="6206" name="Text Box 17"/>
            <p:cNvSpPr txBox="1">
              <a:spLocks noChangeArrowheads="1"/>
            </p:cNvSpPr>
            <p:nvPr/>
          </p:nvSpPr>
          <p:spPr bwMode="auto">
            <a:xfrm>
              <a:off x="4512" y="2640"/>
              <a:ext cx="417" cy="28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ru-RU" b="1"/>
                <a:t>так</a:t>
              </a:r>
              <a:endParaRPr lang="ru-RU"/>
            </a:p>
          </p:txBody>
        </p: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4032" y="1776"/>
              <a:ext cx="1104" cy="1104"/>
              <a:chOff x="4032" y="1776"/>
              <a:chExt cx="1104" cy="1104"/>
            </a:xfrm>
          </p:grpSpPr>
          <p:sp>
            <p:nvSpPr>
              <p:cNvPr id="6208" name="Line 23"/>
              <p:cNvSpPr>
                <a:spLocks noChangeShapeType="1"/>
              </p:cNvSpPr>
              <p:nvPr/>
            </p:nvSpPr>
            <p:spPr bwMode="auto">
              <a:xfrm flipH="1">
                <a:off x="4032" y="1776"/>
                <a:ext cx="1104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9" name="Line 24"/>
              <p:cNvSpPr>
                <a:spLocks noChangeShapeType="1"/>
              </p:cNvSpPr>
              <p:nvPr/>
            </p:nvSpPr>
            <p:spPr bwMode="auto">
              <a:xfrm>
                <a:off x="5136" y="1776"/>
                <a:ext cx="0" cy="1104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0" name="Line 25"/>
              <p:cNvSpPr>
                <a:spLocks noChangeShapeType="1"/>
              </p:cNvSpPr>
              <p:nvPr/>
            </p:nvSpPr>
            <p:spPr bwMode="auto">
              <a:xfrm>
                <a:off x="4464" y="2880"/>
                <a:ext cx="6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100"/>
          <p:cNvGrpSpPr>
            <a:grpSpLocks/>
          </p:cNvGrpSpPr>
          <p:nvPr/>
        </p:nvGrpSpPr>
        <p:grpSpPr bwMode="auto">
          <a:xfrm>
            <a:off x="4648200" y="2971800"/>
            <a:ext cx="2438400" cy="2057400"/>
            <a:chOff x="2928" y="1872"/>
            <a:chExt cx="1536" cy="1296"/>
          </a:xfrm>
        </p:grpSpPr>
        <p:sp>
          <p:nvSpPr>
            <p:cNvPr id="6202" name="AutoShape 6"/>
            <p:cNvSpPr>
              <a:spLocks noChangeArrowheads="1"/>
            </p:cNvSpPr>
            <p:nvPr/>
          </p:nvSpPr>
          <p:spPr bwMode="auto">
            <a:xfrm>
              <a:off x="3600" y="2592"/>
              <a:ext cx="864" cy="576"/>
            </a:xfrm>
            <a:prstGeom prst="flowChartDecision">
              <a:avLst/>
            </a:prstGeom>
            <a:solidFill>
              <a:srgbClr val="CCFFCC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b="1"/>
                <a:t>2&lt;=5</a:t>
              </a:r>
              <a:endParaRPr lang="ru-RU" b="1"/>
            </a:p>
          </p:txBody>
        </p:sp>
        <p:grpSp>
          <p:nvGrpSpPr>
            <p:cNvPr id="7" name="Group 48"/>
            <p:cNvGrpSpPr>
              <a:grpSpLocks/>
            </p:cNvGrpSpPr>
            <p:nvPr/>
          </p:nvGrpSpPr>
          <p:grpSpPr bwMode="auto">
            <a:xfrm>
              <a:off x="2928" y="1872"/>
              <a:ext cx="432" cy="720"/>
              <a:chOff x="2928" y="1872"/>
              <a:chExt cx="336" cy="720"/>
            </a:xfrm>
          </p:grpSpPr>
          <p:sp>
            <p:nvSpPr>
              <p:cNvPr id="6204" name="Text Box 36"/>
              <p:cNvSpPr txBox="1">
                <a:spLocks noChangeArrowheads="1"/>
              </p:cNvSpPr>
              <p:nvPr/>
            </p:nvSpPr>
            <p:spPr bwMode="auto">
              <a:xfrm>
                <a:off x="2928" y="1872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1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  <p:sp>
            <p:nvSpPr>
              <p:cNvPr id="6205" name="Text Box 39"/>
              <p:cNvSpPr txBox="1">
                <a:spLocks noChangeArrowheads="1"/>
              </p:cNvSpPr>
              <p:nvPr/>
            </p:nvSpPr>
            <p:spPr bwMode="auto">
              <a:xfrm>
                <a:off x="2928" y="2227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2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</p:grp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3886200" y="2971800"/>
            <a:ext cx="762000" cy="1143000"/>
            <a:chOff x="2304" y="1872"/>
            <a:chExt cx="480" cy="720"/>
          </a:xfrm>
        </p:grpSpPr>
        <p:sp>
          <p:nvSpPr>
            <p:cNvPr id="6200" name="Text Box 37"/>
            <p:cNvSpPr txBox="1">
              <a:spLocks noChangeArrowheads="1"/>
            </p:cNvSpPr>
            <p:nvPr/>
          </p:nvSpPr>
          <p:spPr bwMode="auto">
            <a:xfrm>
              <a:off x="2304" y="1872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uk-UA" sz="3200" b="1">
                  <a:solidFill>
                    <a:srgbClr val="996633"/>
                  </a:solidFill>
                </a:rPr>
                <a:t>X=</a:t>
              </a:r>
              <a:endParaRPr lang="ru-RU" sz="1800" b="1">
                <a:solidFill>
                  <a:srgbClr val="996633"/>
                </a:solidFill>
              </a:endParaRPr>
            </a:p>
          </p:txBody>
        </p:sp>
        <p:sp>
          <p:nvSpPr>
            <p:cNvPr id="6201" name="Text Box 40"/>
            <p:cNvSpPr txBox="1">
              <a:spLocks noChangeArrowheads="1"/>
            </p:cNvSpPr>
            <p:nvPr/>
          </p:nvSpPr>
          <p:spPr bwMode="auto">
            <a:xfrm>
              <a:off x="2304" y="2227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uk-UA" sz="3200" b="1">
                  <a:solidFill>
                    <a:srgbClr val="996633"/>
                  </a:solidFill>
                </a:rPr>
                <a:t>I =</a:t>
              </a:r>
              <a:endParaRPr lang="ru-RU" sz="1800" b="1">
                <a:solidFill>
                  <a:srgbClr val="996633"/>
                </a:solidFill>
              </a:endParaRP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5410200" y="3048000"/>
            <a:ext cx="1981200" cy="1219200"/>
            <a:chOff x="3408" y="1920"/>
            <a:chExt cx="1248" cy="768"/>
          </a:xfrm>
        </p:grpSpPr>
        <p:sp>
          <p:nvSpPr>
            <p:cNvPr id="6197" name="Line 44"/>
            <p:cNvSpPr>
              <a:spLocks noChangeShapeType="1"/>
            </p:cNvSpPr>
            <p:nvPr/>
          </p:nvSpPr>
          <p:spPr bwMode="auto">
            <a:xfrm>
              <a:off x="4032" y="2160"/>
              <a:ext cx="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Rectangle 45"/>
            <p:cNvSpPr>
              <a:spLocks noChangeArrowheads="1"/>
            </p:cNvSpPr>
            <p:nvPr/>
          </p:nvSpPr>
          <p:spPr bwMode="auto">
            <a:xfrm>
              <a:off x="3408" y="1920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X: =1+2</a:t>
              </a:r>
            </a:p>
          </p:txBody>
        </p:sp>
        <p:sp>
          <p:nvSpPr>
            <p:cNvPr id="6199" name="Rectangle 46"/>
            <p:cNvSpPr>
              <a:spLocks noChangeArrowheads="1"/>
            </p:cNvSpPr>
            <p:nvPr/>
          </p:nvSpPr>
          <p:spPr bwMode="auto">
            <a:xfrm>
              <a:off x="3408" y="2256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I: =2+1</a:t>
              </a:r>
            </a:p>
          </p:txBody>
        </p:sp>
      </p:grp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4648200" y="2971800"/>
            <a:ext cx="2438400" cy="2057400"/>
            <a:chOff x="2544" y="1872"/>
            <a:chExt cx="1536" cy="1296"/>
          </a:xfrm>
        </p:grpSpPr>
        <p:sp>
          <p:nvSpPr>
            <p:cNvPr id="6193" name="AutoShape 52"/>
            <p:cNvSpPr>
              <a:spLocks noChangeArrowheads="1"/>
            </p:cNvSpPr>
            <p:nvPr/>
          </p:nvSpPr>
          <p:spPr bwMode="auto">
            <a:xfrm>
              <a:off x="3216" y="2592"/>
              <a:ext cx="864" cy="576"/>
            </a:xfrm>
            <a:prstGeom prst="flowChartDecision">
              <a:avLst/>
            </a:prstGeom>
            <a:solidFill>
              <a:srgbClr val="CCFFCC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b="1"/>
                <a:t>3&lt;=5</a:t>
              </a:r>
              <a:endParaRPr lang="ru-RU" b="1"/>
            </a:p>
          </p:txBody>
        </p:sp>
        <p:grpSp>
          <p:nvGrpSpPr>
            <p:cNvPr id="11" name="Group 53"/>
            <p:cNvGrpSpPr>
              <a:grpSpLocks/>
            </p:cNvGrpSpPr>
            <p:nvPr/>
          </p:nvGrpSpPr>
          <p:grpSpPr bwMode="auto">
            <a:xfrm>
              <a:off x="2544" y="1872"/>
              <a:ext cx="432" cy="720"/>
              <a:chOff x="2928" y="1872"/>
              <a:chExt cx="336" cy="720"/>
            </a:xfrm>
          </p:grpSpPr>
          <p:sp>
            <p:nvSpPr>
              <p:cNvPr id="6195" name="Text Box 54"/>
              <p:cNvSpPr txBox="1">
                <a:spLocks noChangeArrowheads="1"/>
              </p:cNvSpPr>
              <p:nvPr/>
            </p:nvSpPr>
            <p:spPr bwMode="auto">
              <a:xfrm>
                <a:off x="2928" y="1872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3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  <p:sp>
            <p:nvSpPr>
              <p:cNvPr id="6196" name="Text Box 55"/>
              <p:cNvSpPr txBox="1">
                <a:spLocks noChangeArrowheads="1"/>
              </p:cNvSpPr>
              <p:nvPr/>
            </p:nvSpPr>
            <p:spPr bwMode="auto">
              <a:xfrm>
                <a:off x="2928" y="2227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3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</p:grpSp>
      </p:grpSp>
      <p:grpSp>
        <p:nvGrpSpPr>
          <p:cNvPr id="12" name="Group 62"/>
          <p:cNvGrpSpPr>
            <a:grpSpLocks/>
          </p:cNvGrpSpPr>
          <p:nvPr/>
        </p:nvGrpSpPr>
        <p:grpSpPr bwMode="auto">
          <a:xfrm>
            <a:off x="5410200" y="3048000"/>
            <a:ext cx="1981200" cy="1219200"/>
            <a:chOff x="3408" y="1920"/>
            <a:chExt cx="1248" cy="768"/>
          </a:xfrm>
        </p:grpSpPr>
        <p:sp>
          <p:nvSpPr>
            <p:cNvPr id="6190" name="Line 63"/>
            <p:cNvSpPr>
              <a:spLocks noChangeShapeType="1"/>
            </p:cNvSpPr>
            <p:nvPr/>
          </p:nvSpPr>
          <p:spPr bwMode="auto">
            <a:xfrm>
              <a:off x="4032" y="2160"/>
              <a:ext cx="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Rectangle 64"/>
            <p:cNvSpPr>
              <a:spLocks noChangeArrowheads="1"/>
            </p:cNvSpPr>
            <p:nvPr/>
          </p:nvSpPr>
          <p:spPr bwMode="auto">
            <a:xfrm>
              <a:off x="3408" y="1920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X: =3+3</a:t>
              </a:r>
            </a:p>
          </p:txBody>
        </p:sp>
        <p:sp>
          <p:nvSpPr>
            <p:cNvPr id="6192" name="Rectangle 65"/>
            <p:cNvSpPr>
              <a:spLocks noChangeArrowheads="1"/>
            </p:cNvSpPr>
            <p:nvPr/>
          </p:nvSpPr>
          <p:spPr bwMode="auto">
            <a:xfrm>
              <a:off x="3408" y="2256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I: =3+1</a:t>
              </a:r>
            </a:p>
          </p:txBody>
        </p:sp>
      </p:grpSp>
      <p:grpSp>
        <p:nvGrpSpPr>
          <p:cNvPr id="13" name="Group 102"/>
          <p:cNvGrpSpPr>
            <a:grpSpLocks/>
          </p:cNvGrpSpPr>
          <p:nvPr/>
        </p:nvGrpSpPr>
        <p:grpSpPr bwMode="auto">
          <a:xfrm>
            <a:off x="4648200" y="2971800"/>
            <a:ext cx="2438400" cy="2057400"/>
            <a:chOff x="2016" y="1872"/>
            <a:chExt cx="1536" cy="1296"/>
          </a:xfrm>
        </p:grpSpPr>
        <p:sp>
          <p:nvSpPr>
            <p:cNvPr id="6186" name="AutoShape 67"/>
            <p:cNvSpPr>
              <a:spLocks noChangeArrowheads="1"/>
            </p:cNvSpPr>
            <p:nvPr/>
          </p:nvSpPr>
          <p:spPr bwMode="auto">
            <a:xfrm>
              <a:off x="2688" y="2592"/>
              <a:ext cx="864" cy="576"/>
            </a:xfrm>
            <a:prstGeom prst="flowChartDecision">
              <a:avLst/>
            </a:prstGeom>
            <a:solidFill>
              <a:srgbClr val="CCFFCC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b="1"/>
                <a:t>4&lt;=5</a:t>
              </a:r>
              <a:endParaRPr lang="ru-RU" b="1"/>
            </a:p>
          </p:txBody>
        </p:sp>
        <p:grpSp>
          <p:nvGrpSpPr>
            <p:cNvPr id="14" name="Group 68"/>
            <p:cNvGrpSpPr>
              <a:grpSpLocks/>
            </p:cNvGrpSpPr>
            <p:nvPr/>
          </p:nvGrpSpPr>
          <p:grpSpPr bwMode="auto">
            <a:xfrm>
              <a:off x="2016" y="1872"/>
              <a:ext cx="432" cy="720"/>
              <a:chOff x="2928" y="1872"/>
              <a:chExt cx="336" cy="720"/>
            </a:xfrm>
          </p:grpSpPr>
          <p:sp>
            <p:nvSpPr>
              <p:cNvPr id="6188" name="Text Box 69"/>
              <p:cNvSpPr txBox="1">
                <a:spLocks noChangeArrowheads="1"/>
              </p:cNvSpPr>
              <p:nvPr/>
            </p:nvSpPr>
            <p:spPr bwMode="auto">
              <a:xfrm>
                <a:off x="2928" y="1872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6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  <p:sp>
            <p:nvSpPr>
              <p:cNvPr id="6189" name="Text Box 70"/>
              <p:cNvSpPr txBox="1">
                <a:spLocks noChangeArrowheads="1"/>
              </p:cNvSpPr>
              <p:nvPr/>
            </p:nvSpPr>
            <p:spPr bwMode="auto">
              <a:xfrm>
                <a:off x="2928" y="2227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4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</p:grpSp>
      </p:grpSp>
      <p:grpSp>
        <p:nvGrpSpPr>
          <p:cNvPr id="15" name="Group 77"/>
          <p:cNvGrpSpPr>
            <a:grpSpLocks/>
          </p:cNvGrpSpPr>
          <p:nvPr/>
        </p:nvGrpSpPr>
        <p:grpSpPr bwMode="auto">
          <a:xfrm>
            <a:off x="5410200" y="3048000"/>
            <a:ext cx="1981200" cy="1219200"/>
            <a:chOff x="3408" y="1920"/>
            <a:chExt cx="1248" cy="768"/>
          </a:xfrm>
        </p:grpSpPr>
        <p:sp>
          <p:nvSpPr>
            <p:cNvPr id="6183" name="Line 78"/>
            <p:cNvSpPr>
              <a:spLocks noChangeShapeType="1"/>
            </p:cNvSpPr>
            <p:nvPr/>
          </p:nvSpPr>
          <p:spPr bwMode="auto">
            <a:xfrm>
              <a:off x="4032" y="2160"/>
              <a:ext cx="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Rectangle 79"/>
            <p:cNvSpPr>
              <a:spLocks noChangeArrowheads="1"/>
            </p:cNvSpPr>
            <p:nvPr/>
          </p:nvSpPr>
          <p:spPr bwMode="auto">
            <a:xfrm>
              <a:off x="3408" y="1920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X: =6+4</a:t>
              </a:r>
            </a:p>
          </p:txBody>
        </p:sp>
        <p:sp>
          <p:nvSpPr>
            <p:cNvPr id="6185" name="Rectangle 80"/>
            <p:cNvSpPr>
              <a:spLocks noChangeArrowheads="1"/>
            </p:cNvSpPr>
            <p:nvPr/>
          </p:nvSpPr>
          <p:spPr bwMode="auto">
            <a:xfrm>
              <a:off x="3408" y="2256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I: =4+1</a:t>
              </a:r>
            </a:p>
          </p:txBody>
        </p:sp>
      </p:grpSp>
      <p:grpSp>
        <p:nvGrpSpPr>
          <p:cNvPr id="16" name="Group 103"/>
          <p:cNvGrpSpPr>
            <a:grpSpLocks/>
          </p:cNvGrpSpPr>
          <p:nvPr/>
        </p:nvGrpSpPr>
        <p:grpSpPr bwMode="auto">
          <a:xfrm>
            <a:off x="4648200" y="2971800"/>
            <a:ext cx="2438400" cy="2057400"/>
            <a:chOff x="2016" y="1872"/>
            <a:chExt cx="1536" cy="1296"/>
          </a:xfrm>
        </p:grpSpPr>
        <p:sp>
          <p:nvSpPr>
            <p:cNvPr id="6179" name="AutoShape 82"/>
            <p:cNvSpPr>
              <a:spLocks noChangeArrowheads="1"/>
            </p:cNvSpPr>
            <p:nvPr/>
          </p:nvSpPr>
          <p:spPr bwMode="auto">
            <a:xfrm>
              <a:off x="2688" y="2592"/>
              <a:ext cx="864" cy="576"/>
            </a:xfrm>
            <a:prstGeom prst="flowChartDecision">
              <a:avLst/>
            </a:prstGeom>
            <a:solidFill>
              <a:srgbClr val="CCFFCC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b="1"/>
                <a:t>5&lt;=5</a:t>
              </a:r>
              <a:endParaRPr lang="ru-RU" b="1"/>
            </a:p>
          </p:txBody>
        </p:sp>
        <p:grpSp>
          <p:nvGrpSpPr>
            <p:cNvPr id="17" name="Group 83"/>
            <p:cNvGrpSpPr>
              <a:grpSpLocks/>
            </p:cNvGrpSpPr>
            <p:nvPr/>
          </p:nvGrpSpPr>
          <p:grpSpPr bwMode="auto">
            <a:xfrm>
              <a:off x="2016" y="1872"/>
              <a:ext cx="432" cy="720"/>
              <a:chOff x="2928" y="1872"/>
              <a:chExt cx="336" cy="720"/>
            </a:xfrm>
          </p:grpSpPr>
          <p:sp>
            <p:nvSpPr>
              <p:cNvPr id="6181" name="Text Box 84"/>
              <p:cNvSpPr txBox="1">
                <a:spLocks noChangeArrowheads="1"/>
              </p:cNvSpPr>
              <p:nvPr/>
            </p:nvSpPr>
            <p:spPr bwMode="auto">
              <a:xfrm>
                <a:off x="2928" y="1872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10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  <p:sp>
            <p:nvSpPr>
              <p:cNvPr id="6182" name="Text Box 85"/>
              <p:cNvSpPr txBox="1">
                <a:spLocks noChangeArrowheads="1"/>
              </p:cNvSpPr>
              <p:nvPr/>
            </p:nvSpPr>
            <p:spPr bwMode="auto">
              <a:xfrm>
                <a:off x="2928" y="2227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5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</p:grpSp>
      </p:grpSp>
      <p:grpSp>
        <p:nvGrpSpPr>
          <p:cNvPr id="18" name="Group 86"/>
          <p:cNvGrpSpPr>
            <a:grpSpLocks/>
          </p:cNvGrpSpPr>
          <p:nvPr/>
        </p:nvGrpSpPr>
        <p:grpSpPr bwMode="auto">
          <a:xfrm>
            <a:off x="5410200" y="3048000"/>
            <a:ext cx="1981200" cy="1219200"/>
            <a:chOff x="3408" y="1920"/>
            <a:chExt cx="1248" cy="768"/>
          </a:xfrm>
        </p:grpSpPr>
        <p:sp>
          <p:nvSpPr>
            <p:cNvPr id="6176" name="Line 87"/>
            <p:cNvSpPr>
              <a:spLocks noChangeShapeType="1"/>
            </p:cNvSpPr>
            <p:nvPr/>
          </p:nvSpPr>
          <p:spPr bwMode="auto">
            <a:xfrm>
              <a:off x="4032" y="2160"/>
              <a:ext cx="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88"/>
            <p:cNvSpPr>
              <a:spLocks noChangeArrowheads="1"/>
            </p:cNvSpPr>
            <p:nvPr/>
          </p:nvSpPr>
          <p:spPr bwMode="auto">
            <a:xfrm>
              <a:off x="3408" y="1920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X: =10+5</a:t>
              </a:r>
            </a:p>
          </p:txBody>
        </p:sp>
        <p:sp>
          <p:nvSpPr>
            <p:cNvPr id="6178" name="Rectangle 89"/>
            <p:cNvSpPr>
              <a:spLocks noChangeArrowheads="1"/>
            </p:cNvSpPr>
            <p:nvPr/>
          </p:nvSpPr>
          <p:spPr bwMode="auto">
            <a:xfrm>
              <a:off x="3408" y="2256"/>
              <a:ext cx="1248" cy="288"/>
            </a:xfrm>
            <a:prstGeom prst="rect">
              <a:avLst/>
            </a:prstGeom>
            <a:solidFill>
              <a:srgbClr val="008000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uk-UA" b="1">
                  <a:solidFill>
                    <a:schemeClr val="bg1"/>
                  </a:solidFill>
                </a:rPr>
                <a:t>I: =5+1</a:t>
              </a:r>
            </a:p>
          </p:txBody>
        </p:sp>
      </p:grpSp>
      <p:grpSp>
        <p:nvGrpSpPr>
          <p:cNvPr id="19" name="Group 104"/>
          <p:cNvGrpSpPr>
            <a:grpSpLocks/>
          </p:cNvGrpSpPr>
          <p:nvPr/>
        </p:nvGrpSpPr>
        <p:grpSpPr bwMode="auto">
          <a:xfrm>
            <a:off x="4648200" y="2971800"/>
            <a:ext cx="2438400" cy="2057400"/>
            <a:chOff x="384" y="1872"/>
            <a:chExt cx="1536" cy="1296"/>
          </a:xfrm>
        </p:grpSpPr>
        <p:sp>
          <p:nvSpPr>
            <p:cNvPr id="6172" name="AutoShape 91"/>
            <p:cNvSpPr>
              <a:spLocks noChangeArrowheads="1"/>
            </p:cNvSpPr>
            <p:nvPr/>
          </p:nvSpPr>
          <p:spPr bwMode="auto">
            <a:xfrm>
              <a:off x="1056" y="2592"/>
              <a:ext cx="864" cy="576"/>
            </a:xfrm>
            <a:prstGeom prst="flowChartDecision">
              <a:avLst/>
            </a:prstGeom>
            <a:solidFill>
              <a:srgbClr val="CCFFCC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b="1"/>
                <a:t>6&lt;=5</a:t>
              </a:r>
              <a:endParaRPr lang="ru-RU" b="1"/>
            </a:p>
          </p:txBody>
        </p:sp>
        <p:grpSp>
          <p:nvGrpSpPr>
            <p:cNvPr id="20" name="Group 92"/>
            <p:cNvGrpSpPr>
              <a:grpSpLocks/>
            </p:cNvGrpSpPr>
            <p:nvPr/>
          </p:nvGrpSpPr>
          <p:grpSpPr bwMode="auto">
            <a:xfrm>
              <a:off x="384" y="1872"/>
              <a:ext cx="432" cy="720"/>
              <a:chOff x="2928" y="1872"/>
              <a:chExt cx="336" cy="720"/>
            </a:xfrm>
          </p:grpSpPr>
          <p:sp>
            <p:nvSpPr>
              <p:cNvPr id="6174" name="Text Box 93"/>
              <p:cNvSpPr txBox="1">
                <a:spLocks noChangeArrowheads="1"/>
              </p:cNvSpPr>
              <p:nvPr/>
            </p:nvSpPr>
            <p:spPr bwMode="auto">
              <a:xfrm>
                <a:off x="2928" y="1872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15</a:t>
                </a:r>
                <a:endParaRPr lang="ru-RU" b="1">
                  <a:solidFill>
                    <a:srgbClr val="996633"/>
                  </a:solidFill>
                </a:endParaRPr>
              </a:p>
            </p:txBody>
          </p:sp>
          <p:sp>
            <p:nvSpPr>
              <p:cNvPr id="6175" name="Text Box 94"/>
              <p:cNvSpPr txBox="1">
                <a:spLocks noChangeArrowheads="1"/>
              </p:cNvSpPr>
              <p:nvPr/>
            </p:nvSpPr>
            <p:spPr bwMode="auto">
              <a:xfrm>
                <a:off x="2928" y="2227"/>
                <a:ext cx="336" cy="3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uk-UA" sz="3200" b="1">
                    <a:solidFill>
                      <a:srgbClr val="996633"/>
                    </a:solidFill>
                  </a:rPr>
                  <a:t>6</a:t>
                </a:r>
                <a:endParaRPr lang="ru-RU" sz="1800" b="1">
                  <a:solidFill>
                    <a:srgbClr val="996633"/>
                  </a:solidFill>
                </a:endParaRPr>
              </a:p>
            </p:txBody>
          </p:sp>
        </p:grpSp>
      </p:grpSp>
      <p:sp>
        <p:nvSpPr>
          <p:cNvPr id="6167" name="Text Box 95"/>
          <p:cNvSpPr txBox="1">
            <a:spLocks noChangeArrowheads="1"/>
          </p:cNvSpPr>
          <p:nvPr/>
        </p:nvSpPr>
        <p:spPr bwMode="auto">
          <a:xfrm>
            <a:off x="762000" y="4951413"/>
            <a:ext cx="40386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/>
              <a:t>Якщо </a:t>
            </a:r>
            <a:r>
              <a:rPr lang="en-US" sz="1800" b="1"/>
              <a:t>N=5</a:t>
            </a:r>
            <a:endParaRPr lang="uk-UA" sz="1800" b="1"/>
          </a:p>
          <a:p>
            <a:pPr algn="l"/>
            <a:r>
              <a:rPr lang="ru-RU" sz="1800" b="1"/>
              <a:t>Сума </a:t>
            </a:r>
            <a:r>
              <a:rPr lang="uk-UA" sz="1800" b="1"/>
              <a:t>(0+1)</a:t>
            </a:r>
          </a:p>
          <a:p>
            <a:pPr algn="l"/>
            <a:r>
              <a:rPr lang="uk-UA" sz="1800" b="1"/>
              <a:t>I            1</a:t>
            </a:r>
            <a:endParaRPr lang="ru-RU" sz="1800" b="1">
              <a:solidFill>
                <a:srgbClr val="996633"/>
              </a:solidFill>
            </a:endParaRPr>
          </a:p>
        </p:txBody>
      </p:sp>
      <p:sp>
        <p:nvSpPr>
          <p:cNvPr id="6168" name="Text Box 96"/>
          <p:cNvSpPr txBox="1">
            <a:spLocks noChangeArrowheads="1"/>
          </p:cNvSpPr>
          <p:nvPr/>
        </p:nvSpPr>
        <p:spPr bwMode="auto">
          <a:xfrm>
            <a:off x="762000" y="4953000"/>
            <a:ext cx="4038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/>
              <a:t>Якщо </a:t>
            </a:r>
            <a:r>
              <a:rPr lang="en-US" sz="1800" b="1"/>
              <a:t>N=5</a:t>
            </a:r>
            <a:endParaRPr lang="uk-UA" sz="1800" b="1"/>
          </a:p>
          <a:p>
            <a:pPr algn="l"/>
            <a:r>
              <a:rPr lang="ru-RU" sz="1800" b="1"/>
              <a:t>Сума </a:t>
            </a:r>
            <a:r>
              <a:rPr lang="uk-UA" sz="1800" b="1"/>
              <a:t>(0+1)+(1+1)</a:t>
            </a:r>
          </a:p>
          <a:p>
            <a:pPr algn="l"/>
            <a:r>
              <a:rPr lang="uk-UA" sz="1800" b="1"/>
              <a:t>I            1          2</a:t>
            </a:r>
            <a:endParaRPr lang="ru-RU" sz="1800" b="1">
              <a:solidFill>
                <a:srgbClr val="996633"/>
              </a:solidFill>
            </a:endParaRPr>
          </a:p>
        </p:txBody>
      </p:sp>
      <p:sp>
        <p:nvSpPr>
          <p:cNvPr id="6169" name="Text Box 97"/>
          <p:cNvSpPr txBox="1">
            <a:spLocks noChangeArrowheads="1"/>
          </p:cNvSpPr>
          <p:nvPr/>
        </p:nvSpPr>
        <p:spPr bwMode="auto">
          <a:xfrm>
            <a:off x="762000" y="4953000"/>
            <a:ext cx="4038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/>
              <a:t>Якщо </a:t>
            </a:r>
            <a:r>
              <a:rPr lang="en-US" sz="1800" b="1"/>
              <a:t>N=5</a:t>
            </a:r>
            <a:endParaRPr lang="uk-UA" sz="1800" b="1"/>
          </a:p>
          <a:p>
            <a:pPr algn="l"/>
            <a:r>
              <a:rPr lang="ru-RU" sz="1800" b="1"/>
              <a:t>Сума </a:t>
            </a:r>
            <a:r>
              <a:rPr lang="uk-UA" sz="1800" b="1"/>
              <a:t>(0+1)+(1+1)+(2+1)</a:t>
            </a:r>
          </a:p>
          <a:p>
            <a:pPr algn="l"/>
            <a:r>
              <a:rPr lang="uk-UA" sz="1800" b="1"/>
              <a:t>I            1          2         3</a:t>
            </a:r>
            <a:endParaRPr lang="ru-RU" sz="1800" b="1">
              <a:solidFill>
                <a:srgbClr val="996633"/>
              </a:solidFill>
            </a:endParaRPr>
          </a:p>
        </p:txBody>
      </p:sp>
      <p:sp>
        <p:nvSpPr>
          <p:cNvPr id="6170" name="Text Box 98"/>
          <p:cNvSpPr txBox="1">
            <a:spLocks noChangeArrowheads="1"/>
          </p:cNvSpPr>
          <p:nvPr/>
        </p:nvSpPr>
        <p:spPr bwMode="auto">
          <a:xfrm>
            <a:off x="762000" y="4953000"/>
            <a:ext cx="4038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/>
              <a:t>Якщо </a:t>
            </a:r>
            <a:r>
              <a:rPr lang="en-US" sz="1800" b="1"/>
              <a:t>N=5</a:t>
            </a:r>
            <a:endParaRPr lang="uk-UA" sz="1800" b="1"/>
          </a:p>
          <a:p>
            <a:pPr algn="l"/>
            <a:r>
              <a:rPr lang="ru-RU" sz="1800" b="1"/>
              <a:t>Сума </a:t>
            </a:r>
            <a:r>
              <a:rPr lang="uk-UA" sz="1800" b="1"/>
              <a:t>(0+1)+(1+1)+(2+1)+(3+1)</a:t>
            </a:r>
          </a:p>
          <a:p>
            <a:pPr algn="l"/>
            <a:r>
              <a:rPr lang="uk-UA" sz="1800" b="1"/>
              <a:t>I            1          2         3          4</a:t>
            </a:r>
            <a:endParaRPr lang="ru-RU" sz="1800" b="1">
              <a:solidFill>
                <a:srgbClr val="996633"/>
              </a:solidFill>
            </a:endParaRPr>
          </a:p>
        </p:txBody>
      </p:sp>
      <p:sp>
        <p:nvSpPr>
          <p:cNvPr id="6171" name="Text Box 99"/>
          <p:cNvSpPr txBox="1">
            <a:spLocks noChangeArrowheads="1"/>
          </p:cNvSpPr>
          <p:nvPr/>
        </p:nvSpPr>
        <p:spPr bwMode="auto">
          <a:xfrm>
            <a:off x="762000" y="4953000"/>
            <a:ext cx="4038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1800" b="1"/>
              <a:t>Якщо </a:t>
            </a:r>
            <a:r>
              <a:rPr lang="en-US" sz="1800" b="1"/>
              <a:t>N=5</a:t>
            </a:r>
            <a:endParaRPr lang="uk-UA" sz="1800" b="1"/>
          </a:p>
          <a:p>
            <a:pPr algn="l"/>
            <a:r>
              <a:rPr lang="ru-RU" sz="1800" b="1"/>
              <a:t>Сума </a:t>
            </a:r>
            <a:r>
              <a:rPr lang="uk-UA" sz="1800" b="1"/>
              <a:t>(0+1)+(1+1)+(2+1)+(3+1)+(4+1)</a:t>
            </a:r>
          </a:p>
          <a:p>
            <a:pPr algn="l"/>
            <a:r>
              <a:rPr lang="uk-UA" sz="1800" b="1"/>
              <a:t>I            1          2         3          4         5</a:t>
            </a:r>
            <a:endParaRPr lang="ru-RU" sz="1800" b="1">
              <a:solidFill>
                <a:srgbClr val="99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6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8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9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210</Words>
  <Application>Microsoft Office PowerPoint</Application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mama</cp:lastModifiedBy>
  <cp:revision>2</cp:revision>
  <dcterms:created xsi:type="dcterms:W3CDTF">2015-09-15T00:42:25Z</dcterms:created>
  <dcterms:modified xsi:type="dcterms:W3CDTF">2015-09-15T00:48:57Z</dcterms:modified>
</cp:coreProperties>
</file>